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06" r:id="rId7"/>
    <p:sldId id="307" r:id="rId8"/>
    <p:sldId id="261" r:id="rId9"/>
    <p:sldId id="308" r:id="rId10"/>
    <p:sldId id="309" r:id="rId11"/>
    <p:sldId id="262" r:id="rId12"/>
    <p:sldId id="263" r:id="rId13"/>
    <p:sldId id="267" r:id="rId14"/>
    <p:sldId id="266" r:id="rId15"/>
    <p:sldId id="310" r:id="rId16"/>
    <p:sldId id="269" r:id="rId17"/>
    <p:sldId id="311" r:id="rId18"/>
    <p:sldId id="268" r:id="rId19"/>
    <p:sldId id="312" r:id="rId20"/>
    <p:sldId id="271" r:id="rId21"/>
    <p:sldId id="272" r:id="rId22"/>
    <p:sldId id="273" r:id="rId23"/>
    <p:sldId id="274" r:id="rId24"/>
    <p:sldId id="275" r:id="rId25"/>
    <p:sldId id="276" r:id="rId26"/>
    <p:sldId id="313" r:id="rId27"/>
    <p:sldId id="278" r:id="rId28"/>
    <p:sldId id="279" r:id="rId29"/>
    <p:sldId id="280" r:id="rId30"/>
    <p:sldId id="314" r:id="rId31"/>
    <p:sldId id="315" r:id="rId32"/>
    <p:sldId id="281" r:id="rId33"/>
    <p:sldId id="282" r:id="rId34"/>
    <p:sldId id="283" r:id="rId35"/>
    <p:sldId id="316" r:id="rId36"/>
    <p:sldId id="317" r:id="rId37"/>
    <p:sldId id="318" r:id="rId38"/>
    <p:sldId id="319" r:id="rId39"/>
    <p:sldId id="320" r:id="rId40"/>
    <p:sldId id="294" r:id="rId41"/>
    <p:sldId id="288" r:id="rId42"/>
    <p:sldId id="321" r:id="rId43"/>
    <p:sldId id="322" r:id="rId44"/>
    <p:sldId id="323" r:id="rId45"/>
    <p:sldId id="292" r:id="rId46"/>
    <p:sldId id="295" r:id="rId47"/>
    <p:sldId id="296" r:id="rId48"/>
    <p:sldId id="300" r:id="rId49"/>
    <p:sldId id="324" r:id="rId50"/>
    <p:sldId id="325" r:id="rId51"/>
    <p:sldId id="302" r:id="rId52"/>
    <p:sldId id="303" r:id="rId53"/>
    <p:sldId id="304" r:id="rId54"/>
    <p:sldId id="305" r:id="rId55"/>
    <p:sldId id="32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C7F666-D55A-4088-9202-086C732B40B1}">
          <p14:sldIdLst>
            <p14:sldId id="256"/>
            <p14:sldId id="257"/>
            <p14:sldId id="258"/>
            <p14:sldId id="259"/>
            <p14:sldId id="260"/>
            <p14:sldId id="306"/>
            <p14:sldId id="307"/>
            <p14:sldId id="261"/>
            <p14:sldId id="308"/>
            <p14:sldId id="309"/>
            <p14:sldId id="262"/>
            <p14:sldId id="263"/>
            <p14:sldId id="267"/>
            <p14:sldId id="266"/>
            <p14:sldId id="310"/>
            <p14:sldId id="269"/>
            <p14:sldId id="311"/>
            <p14:sldId id="268"/>
            <p14:sldId id="312"/>
            <p14:sldId id="271"/>
            <p14:sldId id="272"/>
            <p14:sldId id="273"/>
            <p14:sldId id="274"/>
            <p14:sldId id="275"/>
            <p14:sldId id="276"/>
            <p14:sldId id="313"/>
            <p14:sldId id="278"/>
            <p14:sldId id="279"/>
            <p14:sldId id="280"/>
            <p14:sldId id="314"/>
            <p14:sldId id="315"/>
            <p14:sldId id="281"/>
            <p14:sldId id="282"/>
            <p14:sldId id="283"/>
            <p14:sldId id="316"/>
            <p14:sldId id="317"/>
            <p14:sldId id="318"/>
            <p14:sldId id="319"/>
            <p14:sldId id="320"/>
            <p14:sldId id="294"/>
            <p14:sldId id="288"/>
            <p14:sldId id="321"/>
            <p14:sldId id="322"/>
            <p14:sldId id="323"/>
            <p14:sldId id="292"/>
            <p14:sldId id="295"/>
            <p14:sldId id="296"/>
            <p14:sldId id="300"/>
            <p14:sldId id="324"/>
            <p14:sldId id="325"/>
            <p14:sldId id="302"/>
            <p14:sldId id="303"/>
            <p14:sldId id="304"/>
            <p14:sldId id="305"/>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5" d="100"/>
          <a:sy n="75" d="100"/>
        </p:scale>
        <p:origin x="3534" y="20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5C23-6FEB-4338-AB4D-E4AC05C9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93E872-7A73-4CB2-902E-25A9D8A23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D5EE98-BE66-4372-8740-AE92F8CDCC50}"/>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66121DB0-C98A-4457-AC98-A0123AE5C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AC2F4-8535-49BA-968F-9CC56B849A15}"/>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13947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155C-E9F5-47C2-9449-790D043728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2A1893-4F00-4672-BFC0-4EF9967B7B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82F01-1514-4EEF-9E80-28A0FAC112B2}"/>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6FFEBC5B-3E6C-448E-94C2-EAC5E35FF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F28B7-1BDD-4FAD-88E6-57D0798957CA}"/>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5801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FC1F7-040E-4843-8817-50775EDC9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CF5394-2326-4485-A1CE-281CCF0936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0F7D9-7487-4DEE-A677-4FE38FFB296F}"/>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CE5CAFAE-E1B0-4709-9375-5D21175F2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DC922-72A9-47AC-9680-1583CFAA61C2}"/>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12406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9E0B-6D2C-49F4-8341-7BC35A46B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30C1E-F6D6-4858-8F7B-8D8CB484A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1BFC0-F9BD-4230-B730-5958CDA6B3F9}"/>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607D106C-3803-4F3D-8149-B9944B40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31525-9AF6-4525-901A-AEB5384A185E}"/>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68695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78A6-8E2E-401B-B848-31A85B2A2F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3A11C-EA5B-4EEE-8EBD-9F871FD3E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1F5FA-ACB9-4EA4-9D10-4D3E76FDA404}"/>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B9627000-EAFF-44FC-8304-5C0428E03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A1E52-17DF-420D-8C45-859F863D53FF}"/>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126796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CD57-3542-40AA-8D1C-4EC483DF1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D29DE-4D47-474C-85F4-CEAC6D3DE6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BD3CB4-FF55-4218-B90C-B01F7368E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C2B317-B499-4736-A454-C29BB7235157}"/>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6" name="Footer Placeholder 5">
            <a:extLst>
              <a:ext uri="{FF2B5EF4-FFF2-40B4-BE49-F238E27FC236}">
                <a16:creationId xmlns:a16="http://schemas.microsoft.com/office/drawing/2014/main" id="{0E0CF273-EFCF-4B77-8861-63475061D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AE066-56DB-4194-B90B-317B2119CDAA}"/>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390502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C702-F308-46F5-B129-EAAD951843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B2AC6-BD6D-4A54-A38D-545617265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F685C-EDA7-4948-B977-54AB4ED4F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FDAE7-ED14-4120-AC36-225B69D02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571AF5-9E4C-4AAB-9EFA-0DDFF31937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A3116D-4721-49D5-8099-88CA75C0C3DE}"/>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8" name="Footer Placeholder 7">
            <a:extLst>
              <a:ext uri="{FF2B5EF4-FFF2-40B4-BE49-F238E27FC236}">
                <a16:creationId xmlns:a16="http://schemas.microsoft.com/office/drawing/2014/main" id="{FEA7C8A3-DBD7-4F82-BDC5-B8C6B3CA3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8F3180-DF79-4D37-AD29-A94F9820A32E}"/>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46257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D025-17A2-4970-897D-2913EA0F39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227161-B1C1-4961-894C-3171303339AD}"/>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4" name="Footer Placeholder 3">
            <a:extLst>
              <a:ext uri="{FF2B5EF4-FFF2-40B4-BE49-F238E27FC236}">
                <a16:creationId xmlns:a16="http://schemas.microsoft.com/office/drawing/2014/main" id="{62F07030-049E-4D28-8FFD-15C74B9A3B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33DEC4-21F3-4ABA-A5B7-CDB184DA5470}"/>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350427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6146A-AD24-46EA-BEFC-EDDE3AA00227}"/>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3" name="Footer Placeholder 2">
            <a:extLst>
              <a:ext uri="{FF2B5EF4-FFF2-40B4-BE49-F238E27FC236}">
                <a16:creationId xmlns:a16="http://schemas.microsoft.com/office/drawing/2014/main" id="{709CC4C4-0BEC-4ABD-9EE1-FC1524707D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9CA25D-AB42-4FA5-A158-2A19DDBBC984}"/>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203868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F3F2-F9E1-4EB0-BFAE-B848D9323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12CB5C-8B71-4D07-B874-55A7DEA37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84BF16-899A-4B48-B2B9-8FCA5882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57AC0-E676-4FCD-A96E-C53C4112911A}"/>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6" name="Footer Placeholder 5">
            <a:extLst>
              <a:ext uri="{FF2B5EF4-FFF2-40B4-BE49-F238E27FC236}">
                <a16:creationId xmlns:a16="http://schemas.microsoft.com/office/drawing/2014/main" id="{A74A8BCA-294B-4FD6-9617-85A666E53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CC80B-876A-4826-9D61-D79B6576F3FB}"/>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318795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476E-1EBD-43D9-87E4-B1C015FD7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0D12E-9D1D-4761-B4C8-515D96D5B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C5A773-212D-4BAF-876E-014AF18A0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7B574-4D8E-4DF8-B378-C674EF1649C2}"/>
              </a:ext>
            </a:extLst>
          </p:cNvPr>
          <p:cNvSpPr>
            <a:spLocks noGrp="1"/>
          </p:cNvSpPr>
          <p:nvPr>
            <p:ph type="dt" sz="half" idx="10"/>
          </p:nvPr>
        </p:nvSpPr>
        <p:spPr/>
        <p:txBody>
          <a:bodyPr/>
          <a:lstStyle/>
          <a:p>
            <a:fld id="{EB9357B8-E14B-4AC2-9FB3-47DEEF909EEC}" type="datetimeFigureOut">
              <a:rPr lang="en-US" smtClean="0"/>
              <a:t>9/25/2019</a:t>
            </a:fld>
            <a:endParaRPr lang="en-US"/>
          </a:p>
        </p:txBody>
      </p:sp>
      <p:sp>
        <p:nvSpPr>
          <p:cNvPr id="6" name="Footer Placeholder 5">
            <a:extLst>
              <a:ext uri="{FF2B5EF4-FFF2-40B4-BE49-F238E27FC236}">
                <a16:creationId xmlns:a16="http://schemas.microsoft.com/office/drawing/2014/main" id="{05FAD2DF-1CF0-4C2C-A7E0-09333D9B5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1AA2A-7E81-45D7-B92C-B8C15BD6C2C1}"/>
              </a:ext>
            </a:extLst>
          </p:cNvPr>
          <p:cNvSpPr>
            <a:spLocks noGrp="1"/>
          </p:cNvSpPr>
          <p:nvPr>
            <p:ph type="sldNum" sz="quarter" idx="12"/>
          </p:nvPr>
        </p:nvSpPr>
        <p:spPr/>
        <p:txBody>
          <a:bodyPr/>
          <a:lstStyle/>
          <a:p>
            <a:fld id="{4A31A23E-D4F9-4449-BEC5-DEAA7CAF3BF7}" type="slidenum">
              <a:rPr lang="en-US" smtClean="0"/>
              <a:t>‹#›</a:t>
            </a:fld>
            <a:endParaRPr lang="en-US"/>
          </a:p>
        </p:txBody>
      </p:sp>
    </p:spTree>
    <p:extLst>
      <p:ext uri="{BB962C8B-B14F-4D97-AF65-F5344CB8AC3E}">
        <p14:creationId xmlns:p14="http://schemas.microsoft.com/office/powerpoint/2010/main" val="223431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7C1C-EE84-40C0-87CA-B4A12B6A4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DBF784-A7F9-4B4D-A065-D1301ADA6D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30730-320D-49DA-AFA2-2D3969CEE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357B8-E14B-4AC2-9FB3-47DEEF909EEC}" type="datetimeFigureOut">
              <a:rPr lang="en-US" smtClean="0"/>
              <a:t>9/25/2019</a:t>
            </a:fld>
            <a:endParaRPr lang="en-US"/>
          </a:p>
        </p:txBody>
      </p:sp>
      <p:sp>
        <p:nvSpPr>
          <p:cNvPr id="5" name="Footer Placeholder 4">
            <a:extLst>
              <a:ext uri="{FF2B5EF4-FFF2-40B4-BE49-F238E27FC236}">
                <a16:creationId xmlns:a16="http://schemas.microsoft.com/office/drawing/2014/main" id="{4A25A1A1-1126-483E-833F-F5304F450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06EC5C-2F3B-4895-9F0F-C69B9B1B6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1A23E-D4F9-4449-BEC5-DEAA7CAF3BF7}" type="slidenum">
              <a:rPr lang="en-US" smtClean="0"/>
              <a:t>‹#›</a:t>
            </a:fld>
            <a:endParaRPr lang="en-US"/>
          </a:p>
        </p:txBody>
      </p:sp>
    </p:spTree>
    <p:extLst>
      <p:ext uri="{BB962C8B-B14F-4D97-AF65-F5344CB8AC3E}">
        <p14:creationId xmlns:p14="http://schemas.microsoft.com/office/powerpoint/2010/main" val="327147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ngc&amp;submit=Search" TargetMode="External"/><Relationship Id="rId4" Type="http://schemas.openxmlformats.org/officeDocument/2006/relationships/hyperlink" Target="https://stores.ebay.com/Authentic-Ancient-Greek-Roman-Coins/_i.html?_nkw=Antioch&amp;submit=Search"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Jerusalem&amp;submit=Search" TargetMode="External"/><Relationship Id="rId4" Type="http://schemas.openxmlformats.org/officeDocument/2006/relationships/hyperlink" Target="https://stores.ebay.com/Authentic-Ancient-Greek-Roman-Coins/_i.html?_nkw=herod+great&amp;submit=Sear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phoenicia&amp;submit=Search" TargetMode="External"/><Relationship Id="rId4" Type="http://schemas.openxmlformats.org/officeDocument/2006/relationships/hyperlink" Target="https://stores.ebay.com/Authentic-Ancient-Greek-Roman-Coins/_i.html?_nkw=Tyre+&amp;submit=Search"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hyperlink" Target="https://stores.ebay.com/Authentic-Ancient-Greek-Roman-Coins" TargetMode="External"/><Relationship Id="rId2" Type="http://schemas.openxmlformats.org/officeDocument/2006/relationships/hyperlink" Target="http://www.trustedcoins.com/"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hyperlink" Target="https://stores.ebay.com/Authentic-Ancient-Greek-Roman-Coins/_i.html?_nkw=ngc&amp;submit=Search" TargetMode="External"/><Relationship Id="rId3" Type="http://schemas.openxmlformats.org/officeDocument/2006/relationships/image" Target="../media/image25.jpeg"/><Relationship Id="rId7" Type="http://schemas.openxmlformats.org/officeDocument/2006/relationships/hyperlink" Target="https://stores.ebay.com/Authentic-Ancient-Greek-Roman-Coins/_i.html?_nkw=Jerusalem&amp;submit=Search"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Roman-Coin-Collecting-Guide.html" TargetMode="External"/><Relationship Id="rId5" Type="http://schemas.openxmlformats.org/officeDocument/2006/relationships/hyperlink" Target="https://stores.ebay.com/Authentic-Ancient-Greek-Roman-Coins/_i.html?_nkw=tiberius&amp;submit=Search" TargetMode="External"/><Relationship Id="rId4" Type="http://schemas.openxmlformats.org/officeDocument/2006/relationships/hyperlink" Target="https://stores.ebay.com/Authentic-Ancient-Greek-Roman-Coins/_i.html?_nkw=Pontius+Pilate&amp;submit=Search" TargetMode="External"/><Relationship Id="rId9" Type="http://schemas.openxmlformats.org/officeDocument/2006/relationships/hyperlink" Target="https://stores.ebay.com/Authentic-Ancient-Greek-Roman-Coins/_i.html?_nkw=Jesus+Christ&amp;submit=Search"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tores.ebay.com/Authentic-Ancient-Greek-Roman-Coins/_i.html?_nkw=ngc&amp;submit=Search" TargetMode="External"/><Relationship Id="rId3" Type="http://schemas.openxmlformats.org/officeDocument/2006/relationships/image" Target="../media/image27.jpeg"/><Relationship Id="rId7" Type="http://schemas.openxmlformats.org/officeDocument/2006/relationships/hyperlink" Target="https://stores.ebay.com/Authentic-Ancient-Greek-Roman-Coins/_i.html?_nkw=Jerusalem&amp;submit=Search"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Roman-Coin-Collecting-Guide.html" TargetMode="External"/><Relationship Id="rId5" Type="http://schemas.openxmlformats.org/officeDocument/2006/relationships/hyperlink" Target="https://stores.ebay.com/Authentic-Ancient-Greek-Roman-Coins/_i.html?_nkw=tiberius&amp;submit=Search" TargetMode="External"/><Relationship Id="rId4" Type="http://schemas.openxmlformats.org/officeDocument/2006/relationships/hyperlink" Target="https://stores.ebay.com/Authentic-Ancient-Greek-Roman-Coins/_i.html?_nkw=Pontius+Pilate&amp;submit=Search"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Roman-Coin-Collecting-Guide.html" TargetMode="External"/><Relationship Id="rId4" Type="http://schemas.openxmlformats.org/officeDocument/2006/relationships/hyperlink" Target="https://stores.ebay.com/Authentic-Ancient-Greek-Roman-Coins/_i.html?_nkw=nero&amp;submit=Searc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Ionia&amp;submit=Search" TargetMode="External"/><Relationship Id="rId4" Type="http://schemas.openxmlformats.org/officeDocument/2006/relationships/hyperlink" Target="https://stores.ebay.com/Authentic-Ancient-Greek-Roman-Coins/_i.html?_nkw=Ephesos&amp;submit=Searc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jerusalem&amp;submit=Search" TargetMode="External"/><Relationship Id="rId5" Type="http://schemas.openxmlformats.org/officeDocument/2006/relationships/hyperlink" Target="https://stores.ebay.com/Authentic-Ancient-Greek-Roman-Coins/Roman-Coin-Collecting-Guide.html" TargetMode="External"/><Relationship Id="rId4" Type="http://schemas.openxmlformats.org/officeDocument/2006/relationships/hyperlink" Target="https://stores.ebay.com/Authentic-Ancient-Greek-Roman-Coins/_i.html?_nkw=nero&amp;submit=Searc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jerusalem&amp;submit=Search" TargetMode="External"/><Relationship Id="rId4" Type="http://schemas.openxmlformats.org/officeDocument/2006/relationships/hyperlink" Target="https://stores.ebay.com/Authentic-Ancient-Greek-Roman-Coins/_i.html?_nkw=Jewish+War&amp;submit=Search"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Roman-Coin-Collecting-Guide.html" TargetMode="External"/><Relationship Id="rId4" Type="http://schemas.openxmlformats.org/officeDocument/2006/relationships/hyperlink" Target="https://stores.ebay.com/Authentic-Ancient-Greek-Roman-Coins/_i.html?_nkw=vespasian&amp;submit=Searc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stores.ebay.com/Authentic-Ancient-Greek-Roman-Coins/Roman-Coin-Collecting-Guide.html"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Maximinus+II&amp;submit=Search" TargetMode="External"/><Relationship Id="rId5" Type="http://schemas.openxmlformats.org/officeDocument/2006/relationships/hyperlink" Target="https://stores.ebay.com/Authentic-Ancient-Greek-Roman-Coins/_i.html?_nkw=Great+Persecution&amp;submit=Search" TargetMode="External"/><Relationship Id="rId4" Type="http://schemas.openxmlformats.org/officeDocument/2006/relationships/hyperlink" Target="https://stores.ebay.com/Authentic-Ancient-Greek-Roman-Coins/_i.html?_nkw=Anonymous+Roman&amp;submit=Search"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Roman-Coin-Collecting-Guide.html" TargetMode="External"/><Relationship Id="rId5" Type="http://schemas.openxmlformats.org/officeDocument/2006/relationships/hyperlink" Target="https://stores.ebay.com/Authentic-Ancient-Greek-Roman-Coins/_i.html?_nkw=Julia+Mamaea&amp;submit=Search" TargetMode="Externa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3.jpeg"/><Relationship Id="rId7" Type="http://schemas.openxmlformats.org/officeDocument/2006/relationships/hyperlink" Target="https://stores.ebay.com/Authentic-Ancient-Greek-Roman-Coins/_i.html?_nkw=constantine+wolf&amp;submit=Search" TargetMode="Externa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Roman-Coin-Collecting-Guide.html" TargetMode="External"/><Relationship Id="rId5" Type="http://schemas.openxmlformats.org/officeDocument/2006/relationships/hyperlink" Target="https://stores.ebay.com/Authentic-Ancient-Greek-Roman-Coins/_i.html?_nkw=constantine+great&amp;submit=Search" TargetMode="External"/><Relationship Id="rId4" Type="http://schemas.openxmlformats.org/officeDocument/2006/relationships/image" Target="../media/image54.jpeg"/><Relationship Id="rId9" Type="http://schemas.openxmlformats.org/officeDocument/2006/relationships/hyperlink" Target="https://stores.ebay.com/Authentic-Ancient-Greek-Roman-Coins/_i.html?_nkw=constantine+founds&amp;submit=Searc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constantine+great+chariot&amp;submit=Search" TargetMode="External"/><Relationship Id="rId5" Type="http://schemas.openxmlformats.org/officeDocument/2006/relationships/hyperlink" Target="https://stores.ebay.com/Authentic-Ancient-Greek-Roman-Coins/Roman-Coin-Collecting-Guide.html" TargetMode="External"/><Relationship Id="rId4" Type="http://schemas.openxmlformats.org/officeDocument/2006/relationships/hyperlink" Target="https://stores.ebay.com/Authentic-Ancient-Greek-Roman-Coins/_i.html?_nkw=constantine+great&amp;submit=Search"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hyperlink" Target="https://stores.ebay.com/Authentic-Ancient-Greek-Roman-Coins/Roman-Coin-Collecting-Guide.html" TargetMode="External"/><Relationship Id="rId5" Type="http://schemas.openxmlformats.org/officeDocument/2006/relationships/hyperlink" Target="https://stores.ebay.com/Authentic-Ancient-Greek-Roman-Coins/_i.html?_nkw=helena&amp;submit=Search" TargetMode="Externa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3.png"/><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Roman-Coin-Collecting-Guide.html" TargetMode="External"/><Relationship Id="rId4" Type="http://schemas.openxmlformats.org/officeDocument/2006/relationships/hyperlink" Target="https://stores.ebay.com/Authentic-Ancient-Greek-Roman-Coins/_i.html?_nkw=Constantius+II&amp;submit=Search"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hyperlink" Target="https://stores.ebay.com/Authentic-Ancient-Greek-Roman-Coins/_i.html?_nkw=maurice+tiberius&amp;submit=Search"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byzantine&amp;submit=Search" TargetMode="External"/><Relationship Id="rId5" Type="http://schemas.microsoft.com/office/2007/relationships/hdphoto" Target="../media/hdphoto1.wdp"/><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hyperlink" Target="https://stores.ebay.com/Authentic-Ancient-Greek-Roman-Coins/Roman-Coin-Collecting-Guide.html"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theodosius+II&amp;submit=Search" TargetMode="External"/><Relationship Id="rId5" Type="http://schemas.microsoft.com/office/2007/relationships/hdphoto" Target="../media/hdphoto3.wdp"/><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hyperlink" Target="https://stores.ebay.com/Authentic-Ancient-Greek-Roman-Coins/_i.html?_nkw=Constantine+VII&amp;submit=Search" TargetMode="Externa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byzantine&amp;submit=Search" TargetMode="External"/><Relationship Id="rId5" Type="http://schemas.microsoft.com/office/2007/relationships/hdphoto" Target="../media/hdphoto8.wdp"/><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hyperlink" Target="https://stores.ebay.com/Authentic-Ancient-Greek-Roman-Coins/_i.html?_nkw=Christ&amp;submit=Search" TargetMode="External"/><Relationship Id="rId3" Type="http://schemas.microsoft.com/office/2007/relationships/hdphoto" Target="../media/hdphoto9.wdp"/><Relationship Id="rId7" Type="http://schemas.openxmlformats.org/officeDocument/2006/relationships/hyperlink" Target="https://stores.ebay.com/Authentic-Ancient-Greek-Roman-Coins/_i.html?_nkw=Class+A3&amp;submit=Search" TargetMode="Externa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byzantine&amp;submit=Search" TargetMode="External"/><Relationship Id="rId5" Type="http://schemas.microsoft.com/office/2007/relationships/hdphoto" Target="../media/hdphoto10.wdp"/><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s://stores.ebay.com/Authentic-Ancient-Greek-Roman-Coins/_i.html?_nkw=Cyprus&amp;submit=Search" TargetMode="External"/><Relationship Id="rId5" Type="http://schemas.microsoft.com/office/2007/relationships/hdphoto" Target="../media/hdphoto12.wdp"/><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stores.ebay.com/Authentic-Ancient-Greek-Roman-Coins/_i.html?_nkw=Mite&amp;submit=Search"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amazon.com/gp/product/079483955X/" TargetMode="External"/><Relationship Id="rId2" Type="http://schemas.openxmlformats.org/officeDocument/2006/relationships/hyperlink" Target="https://www.amazon.com/Guide-Biblical-Coins-David-Hendin/dp/0965402959/" TargetMode="External"/><Relationship Id="rId1" Type="http://schemas.openxmlformats.org/officeDocument/2006/relationships/slideLayout" Target="../slideLayouts/slideLayout2.xml"/><Relationship Id="rId4" Type="http://schemas.openxmlformats.org/officeDocument/2006/relationships/hyperlink" Target="https://www.amazon.com/Coins-Bible-Richard-Abdy/dp/1907427309/"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www.ngccoin.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s://trustedcoins.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list.trustedcoins.com/" TargetMode="External"/><Relationship Id="rId2" Type="http://schemas.openxmlformats.org/officeDocument/2006/relationships/hyperlink" Target="https://trustedcoins.com/christianity"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harrisburgcoinclub.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tores.ebay.com/Authentic-Ancient-Greek-Roman-Coins/_i.html?_nkw=Jerusalem&amp;submit=Search" TargetMode="External"/><Relationship Id="rId2" Type="http://schemas.openxmlformats.org/officeDocument/2006/relationships/hyperlink" Target="https://stores.ebay.com/Authentic-Ancient-Greek-Roman-Coins/_i.html?_nkw=Alexander+Jannaeus&amp;submit=Search"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s://stores.ebay.com/Authentic-Ancient-Greek-Roman-Coins/_i.html?_nkw=jerusalem&amp;submit=Search" TargetMode="External"/><Relationship Id="rId4" Type="http://schemas.openxmlformats.org/officeDocument/2006/relationships/hyperlink" Target="https://stores.ebay.com/Authentic-Ancient-Greek-Roman-Coins/_i.html?_nkw=John+Hyrcanus&amp;submit=Search"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kingjamesbibleonline.org/Matthew-2-11/" TargetMode="External"/><Relationship Id="rId2" Type="http://schemas.openxmlformats.org/officeDocument/2006/relationships/hyperlink" Target="https://www.kingjamesbibleonline.org/Matthew-2-1_2-2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ebay.com/itm/Jesus-Christ-Birth-Magii-Azes-II-Horse-Ancient-Silver-Greek-Coin-NGC-i80637-/352792789546?hash=item522416c22a"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5E2571-3C1F-4E86-9F02-56E426979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5" y="-1238249"/>
            <a:ext cx="17716499" cy="11810999"/>
          </a:xfrm>
          <a:prstGeom prst="rect">
            <a:avLst/>
          </a:prstGeom>
        </p:spPr>
      </p:pic>
      <p:sp>
        <p:nvSpPr>
          <p:cNvPr id="10" name="Title 9">
            <a:extLst>
              <a:ext uri="{FF2B5EF4-FFF2-40B4-BE49-F238E27FC236}">
                <a16:creationId xmlns:a16="http://schemas.microsoft.com/office/drawing/2014/main" id="{DC0F7A65-E0FE-466B-9D94-2883F91FB2CD}"/>
              </a:ext>
            </a:extLst>
          </p:cNvPr>
          <p:cNvSpPr>
            <a:spLocks noGrp="1"/>
          </p:cNvSpPr>
          <p:nvPr>
            <p:ph type="ctrTitle"/>
          </p:nvPr>
        </p:nvSpPr>
        <p:spPr>
          <a:xfrm>
            <a:off x="1524000" y="3775075"/>
            <a:ext cx="9144000" cy="2387600"/>
          </a:xfrm>
        </p:spPr>
        <p:txBody>
          <a:bodyPr>
            <a:noAutofit/>
          </a:bodyPr>
          <a:lstStyle/>
          <a:p>
            <a:r>
              <a:rPr lang="en-US" dirty="0">
                <a:solidFill>
                  <a:srgbClr val="FF0000"/>
                </a:solidFill>
                <a:effectLst>
                  <a:glow rad="228600">
                    <a:schemeClr val="accent4">
                      <a:satMod val="175000"/>
                      <a:alpha val="40000"/>
                    </a:schemeClr>
                  </a:glow>
                </a:effectLst>
                <a:latin typeface="Cooper Black" panose="0208090404030B020404" pitchFamily="18" charset="0"/>
              </a:rPr>
              <a:t>The Historical</a:t>
            </a:r>
            <a:br>
              <a:rPr lang="en-US" dirty="0">
                <a:solidFill>
                  <a:srgbClr val="FF0000"/>
                </a:solidFill>
                <a:effectLst>
                  <a:glow rad="228600">
                    <a:schemeClr val="accent4">
                      <a:satMod val="175000"/>
                      <a:alpha val="40000"/>
                    </a:schemeClr>
                  </a:glow>
                </a:effectLst>
                <a:latin typeface="Cooper Black" panose="0208090404030B020404" pitchFamily="18" charset="0"/>
              </a:rPr>
            </a:br>
            <a:r>
              <a:rPr lang="en-US" sz="8800" dirty="0">
                <a:solidFill>
                  <a:srgbClr val="FF0000"/>
                </a:solidFill>
                <a:effectLst>
                  <a:glow rad="228600">
                    <a:schemeClr val="accent4">
                      <a:satMod val="175000"/>
                      <a:alpha val="40000"/>
                    </a:schemeClr>
                  </a:glow>
                </a:effectLst>
                <a:latin typeface="Cooper Black" panose="0208090404030B020404" pitchFamily="18" charset="0"/>
              </a:rPr>
              <a:t>Coins of Christianity</a:t>
            </a:r>
            <a:br>
              <a:rPr lang="en-US" dirty="0">
                <a:solidFill>
                  <a:srgbClr val="FF0000"/>
                </a:solidFill>
                <a:effectLst>
                  <a:glow rad="228600">
                    <a:schemeClr val="accent4">
                      <a:satMod val="175000"/>
                      <a:alpha val="40000"/>
                    </a:schemeClr>
                  </a:glow>
                </a:effectLst>
                <a:latin typeface="Cooper Black" panose="0208090404030B020404" pitchFamily="18" charset="0"/>
              </a:rPr>
            </a:br>
            <a:r>
              <a:rPr lang="en-US" dirty="0">
                <a:solidFill>
                  <a:srgbClr val="FF0000"/>
                </a:solidFill>
                <a:effectLst>
                  <a:glow rad="228600">
                    <a:schemeClr val="accent4">
                      <a:satMod val="175000"/>
                      <a:alpha val="40000"/>
                    </a:schemeClr>
                  </a:glow>
                </a:effectLst>
                <a:latin typeface="Cooper Black" panose="0208090404030B020404" pitchFamily="18" charset="0"/>
              </a:rPr>
              <a:t>From Biblical to Medieval</a:t>
            </a:r>
          </a:p>
        </p:txBody>
      </p:sp>
    </p:spTree>
    <p:extLst>
      <p:ext uri="{BB962C8B-B14F-4D97-AF65-F5344CB8AC3E}">
        <p14:creationId xmlns:p14="http://schemas.microsoft.com/office/powerpoint/2010/main" val="320531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0CC0-0855-4C99-A03E-2B9326ACEC74}"/>
              </a:ext>
            </a:extLst>
          </p:cNvPr>
          <p:cNvSpPr>
            <a:spLocks noGrp="1"/>
          </p:cNvSpPr>
          <p:nvPr>
            <p:ph type="title"/>
          </p:nvPr>
        </p:nvSpPr>
        <p:spPr>
          <a:xfrm>
            <a:off x="104775" y="152400"/>
            <a:ext cx="6361340" cy="1302327"/>
          </a:xfrm>
        </p:spPr>
        <p:txBody>
          <a:bodyPr>
            <a:noAutofit/>
          </a:bodyPr>
          <a:lstStyle/>
          <a:p>
            <a:r>
              <a:rPr lang="en-US" sz="3200" b="1" dirty="0"/>
              <a:t>JESUS CHRIST Birth STAR of BETHLEHEM Ancient Greek ANTIOCH Coin RAM NGC i80395</a:t>
            </a:r>
            <a:endParaRPr lang="en-US" sz="2400" dirty="0">
              <a:latin typeface="Impact" panose="020B0806030902050204" pitchFamily="34" charset="0"/>
            </a:endParaRPr>
          </a:p>
        </p:txBody>
      </p:sp>
      <p:pic>
        <p:nvPicPr>
          <p:cNvPr id="5122" name="Picture 2">
            <a:extLst>
              <a:ext uri="{FF2B5EF4-FFF2-40B4-BE49-F238E27FC236}">
                <a16:creationId xmlns:a16="http://schemas.microsoft.com/office/drawing/2014/main" id="{9779F17B-2C78-4C49-8800-3C1546765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61" y="1677873"/>
            <a:ext cx="2950568" cy="28934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604B202-D5B1-4498-B38C-AF4119B8A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356" y="1763209"/>
            <a:ext cx="2910024" cy="280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19A23A-AC09-4F10-B667-F82CD85A1124}"/>
              </a:ext>
            </a:extLst>
          </p:cNvPr>
          <p:cNvSpPr txBox="1"/>
          <p:nvPr/>
        </p:nvSpPr>
        <p:spPr>
          <a:xfrm>
            <a:off x="6695018" y="305068"/>
            <a:ext cx="5330727" cy="6247864"/>
          </a:xfrm>
          <a:prstGeom prst="rect">
            <a:avLst/>
          </a:prstGeom>
          <a:noFill/>
        </p:spPr>
        <p:txBody>
          <a:bodyPr wrap="square" rtlCol="0">
            <a:spAutoFit/>
          </a:bodyPr>
          <a:lstStyle/>
          <a:p>
            <a:r>
              <a:rPr lang="en-US" sz="2000" dirty="0"/>
              <a:t>"  In 1999 , Dr. Michael Molnar , a Christian astronomer, published “The Star of Bethlehem - The Legacy of the Magi.” H is findings included the meaning behind the “Ram and Star” coins from Antioch along with the most likely “ heavenly alignment” constituting the “Star of Bethlehem . ” He concluded that the design was meant to recognize the birth of the Messiah in Judaea and that His birth occurred o n April 17, 6 BC. Since his book was published, I have continuously accumulated these coins by date and conducted research into the purpose of their minting . My conclusions not only confirm Dr. Molnar’s findings but also show that this “Star of Bethlehem” motif was used frequently between 6 AD and 253 AD . Ultimately, there are over 20 different dates for these commemorative coins and the dates cluster around major anniversary dates of </a:t>
            </a:r>
            <a:r>
              <a:rPr lang="en-US" sz="2000" dirty="0" err="1"/>
              <a:t>Yeshua’s</a:t>
            </a:r>
            <a:r>
              <a:rPr lang="en-US" sz="2000" dirty="0"/>
              <a:t> (Jesus’) “birth” and/ or “death and resurrection .”   "</a:t>
            </a:r>
          </a:p>
        </p:txBody>
      </p:sp>
      <p:sp>
        <p:nvSpPr>
          <p:cNvPr id="4" name="TextBox 3">
            <a:extLst>
              <a:ext uri="{FF2B5EF4-FFF2-40B4-BE49-F238E27FC236}">
                <a16:creationId xmlns:a16="http://schemas.microsoft.com/office/drawing/2014/main" id="{3E54296A-E689-4AC7-8968-49D590790ECD}"/>
              </a:ext>
            </a:extLst>
          </p:cNvPr>
          <p:cNvSpPr txBox="1"/>
          <p:nvPr/>
        </p:nvSpPr>
        <p:spPr>
          <a:xfrm>
            <a:off x="166255" y="4762005"/>
            <a:ext cx="6030125" cy="2031325"/>
          </a:xfrm>
          <a:prstGeom prst="rect">
            <a:avLst/>
          </a:prstGeom>
          <a:noFill/>
        </p:spPr>
        <p:txBody>
          <a:bodyPr wrap="square" rtlCol="0">
            <a:spAutoFit/>
          </a:bodyPr>
          <a:lstStyle/>
          <a:p>
            <a:r>
              <a:rPr lang="en-US" sz="1400" b="1" dirty="0"/>
              <a:t>Greek city of </a:t>
            </a:r>
            <a:r>
              <a:rPr lang="en-US" sz="1400" b="1" dirty="0">
                <a:hlinkClick r:id="rId4"/>
              </a:rPr>
              <a:t>Antioch</a:t>
            </a:r>
            <a:r>
              <a:rPr lang="en-US" sz="1400" b="1" dirty="0"/>
              <a:t> on the Orontes in </a:t>
            </a:r>
            <a:r>
              <a:rPr lang="en-US" sz="1400" b="1" dirty="0" err="1"/>
              <a:t>Seleukis</a:t>
            </a:r>
            <a:r>
              <a:rPr lang="en-US" sz="1400" b="1" dirty="0"/>
              <a:t> and Pieria</a:t>
            </a:r>
            <a:br>
              <a:rPr lang="en-US" sz="1400" b="1" dirty="0"/>
            </a:br>
            <a:r>
              <a:rPr lang="en-US" sz="1400" b="1" dirty="0"/>
              <a:t> STAR of BETHLEHEM ISSUE</a:t>
            </a:r>
            <a:br>
              <a:rPr lang="en-US" sz="1400" b="1" dirty="0"/>
            </a:br>
            <a:r>
              <a:rPr lang="en-US" sz="1400" b="1" dirty="0"/>
              <a:t> </a:t>
            </a:r>
            <a:r>
              <a:rPr lang="en-US" sz="1400" dirty="0"/>
              <a:t>Bronze 20mm (6.44 grams) Struck during Augustus' reign, circa 12/13 A.D. under governor </a:t>
            </a:r>
            <a:r>
              <a:rPr lang="en-US" sz="1400" dirty="0" err="1"/>
              <a:t>Silanus</a:t>
            </a:r>
            <a:br>
              <a:rPr lang="en-US" sz="1400" b="1" dirty="0"/>
            </a:br>
            <a:r>
              <a:rPr lang="en-US" sz="1400" b="1" dirty="0"/>
              <a:t> </a:t>
            </a:r>
            <a:r>
              <a:rPr lang="en-US" sz="1400" dirty="0"/>
              <a:t>Reference: RPC I 4268 </a:t>
            </a:r>
            <a:br>
              <a:rPr lang="en-US" sz="1400" dirty="0"/>
            </a:br>
            <a:r>
              <a:rPr lang="en-US" sz="1400" dirty="0"/>
              <a:t> </a:t>
            </a:r>
            <a:r>
              <a:rPr lang="en-US" sz="1400" b="1" dirty="0"/>
              <a:t>Certification: </a:t>
            </a:r>
            <a:r>
              <a:rPr lang="en-US" sz="1400" b="1" dirty="0">
                <a:hlinkClick r:id="rId5"/>
              </a:rPr>
              <a:t>NGC Ancients</a:t>
            </a:r>
            <a:r>
              <a:rPr lang="en-US" sz="1400" b="1" dirty="0"/>
              <a:t>  XF  4285435-015</a:t>
            </a:r>
            <a:br>
              <a:rPr lang="en-US" sz="1400" b="1" dirty="0"/>
            </a:br>
            <a:r>
              <a:rPr lang="en-US" sz="1400" b="1" dirty="0"/>
              <a:t> </a:t>
            </a:r>
            <a:r>
              <a:rPr lang="en-US" sz="1400" dirty="0"/>
              <a:t>Laureate head of Zeus right. </a:t>
            </a:r>
            <a:br>
              <a:rPr lang="en-US" sz="1400" dirty="0"/>
            </a:br>
            <a:r>
              <a:rPr lang="en-US" sz="1400" dirty="0"/>
              <a:t> E</a:t>
            </a:r>
            <a:r>
              <a:rPr lang="el-GR" sz="1400" dirty="0"/>
              <a:t>Π</a:t>
            </a:r>
            <a:r>
              <a:rPr lang="en-US" sz="1400" dirty="0"/>
              <a:t>I </a:t>
            </a:r>
            <a:r>
              <a:rPr lang="el-GR" sz="1400" dirty="0"/>
              <a:t>Σ</a:t>
            </a:r>
            <a:r>
              <a:rPr lang="en-US" sz="1400" dirty="0"/>
              <a:t>I</a:t>
            </a:r>
            <a:r>
              <a:rPr lang="el-GR" sz="1400" dirty="0"/>
              <a:t>Λ</a:t>
            </a:r>
            <a:r>
              <a:rPr lang="en-US" sz="1400" dirty="0"/>
              <a:t>ANOY ANTIOXE</a:t>
            </a:r>
            <a:r>
              <a:rPr lang="el-GR" sz="1400" dirty="0"/>
              <a:t>Ω</a:t>
            </a:r>
            <a:r>
              <a:rPr lang="en-US" sz="1400" dirty="0"/>
              <a:t>N, Ram leaping right, looking back at large star </a:t>
            </a:r>
            <a:r>
              <a:rPr lang="en-US" sz="1400" dirty="0" err="1"/>
              <a:t>star</a:t>
            </a:r>
            <a:r>
              <a:rPr lang="en-US" sz="1400" dirty="0"/>
              <a:t> (Constellation Aries), </a:t>
            </a:r>
            <a:r>
              <a:rPr lang="el-GR" sz="1400" dirty="0"/>
              <a:t>Γ</a:t>
            </a:r>
            <a:r>
              <a:rPr lang="en-US" sz="1400" dirty="0"/>
              <a:t>M below (= year 43 of the </a:t>
            </a:r>
            <a:r>
              <a:rPr lang="en-US" sz="1400" dirty="0" err="1"/>
              <a:t>Actian</a:t>
            </a:r>
            <a:r>
              <a:rPr lang="en-US" sz="1400" dirty="0"/>
              <a:t> era).</a:t>
            </a:r>
          </a:p>
        </p:txBody>
      </p:sp>
    </p:spTree>
    <p:extLst>
      <p:ext uri="{BB962C8B-B14F-4D97-AF65-F5344CB8AC3E}">
        <p14:creationId xmlns:p14="http://schemas.microsoft.com/office/powerpoint/2010/main" val="247012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D0D7C4-4ECF-4058-B5F9-689F6B095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973211"/>
            <a:ext cx="12534900" cy="9286114"/>
          </a:xfrm>
          <a:prstGeom prst="rect">
            <a:avLst/>
          </a:prstGeom>
        </p:spPr>
      </p:pic>
      <p:sp>
        <p:nvSpPr>
          <p:cNvPr id="6" name="Rectangle: Rounded Corners 5">
            <a:extLst>
              <a:ext uri="{FF2B5EF4-FFF2-40B4-BE49-F238E27FC236}">
                <a16:creationId xmlns:a16="http://schemas.microsoft.com/office/drawing/2014/main" id="{4EF072AE-3F37-4BF0-8D28-F0AB14D3C745}"/>
              </a:ext>
            </a:extLst>
          </p:cNvPr>
          <p:cNvSpPr/>
          <p:nvPr/>
        </p:nvSpPr>
        <p:spPr>
          <a:xfrm>
            <a:off x="899160" y="731520"/>
            <a:ext cx="10355580" cy="3444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316C9-1467-4A34-87BE-D677CDB3B573}"/>
              </a:ext>
            </a:extLst>
          </p:cNvPr>
          <p:cNvSpPr>
            <a:spLocks noGrp="1"/>
          </p:cNvSpPr>
          <p:nvPr>
            <p:ph type="title"/>
          </p:nvPr>
        </p:nvSpPr>
        <p:spPr>
          <a:xfrm>
            <a:off x="1112520" y="615791"/>
            <a:ext cx="10515600" cy="1325563"/>
          </a:xfrm>
        </p:spPr>
        <p:txBody>
          <a:bodyPr/>
          <a:lstStyle/>
          <a:p>
            <a:r>
              <a:rPr lang="en-US" dirty="0"/>
              <a:t>King Herod the King of Jesus Birth</a:t>
            </a:r>
          </a:p>
        </p:txBody>
      </p:sp>
      <p:sp>
        <p:nvSpPr>
          <p:cNvPr id="3" name="Content Placeholder 2">
            <a:extLst>
              <a:ext uri="{FF2B5EF4-FFF2-40B4-BE49-F238E27FC236}">
                <a16:creationId xmlns:a16="http://schemas.microsoft.com/office/drawing/2014/main" id="{912296B4-70C0-40FC-8A80-D62C69B4FD6C}"/>
              </a:ext>
            </a:extLst>
          </p:cNvPr>
          <p:cNvSpPr>
            <a:spLocks noGrp="1"/>
          </p:cNvSpPr>
          <p:nvPr>
            <p:ph idx="1"/>
          </p:nvPr>
        </p:nvSpPr>
        <p:spPr>
          <a:xfrm>
            <a:off x="838200" y="1825625"/>
            <a:ext cx="10515600" cy="2601595"/>
          </a:xfrm>
        </p:spPr>
        <p:txBody>
          <a:bodyPr/>
          <a:lstStyle/>
          <a:p>
            <a:r>
              <a:rPr lang="en-US" dirty="0"/>
              <a:t>Jesus Christ may have been born as far back as 6 or 5 B.C. in actual essence, so at that time the coins of king Herod circulated. </a:t>
            </a:r>
          </a:p>
          <a:p>
            <a:r>
              <a:rPr lang="en-US" dirty="0"/>
              <a:t>King Herod built the outer wall to the Great Temple and a portion of it still exists and it is known in Jerusalem as the Wailing Wall. He also built the town of Caesarea and Masada. </a:t>
            </a:r>
          </a:p>
        </p:txBody>
      </p:sp>
    </p:spTree>
    <p:extLst>
      <p:ext uri="{BB962C8B-B14F-4D97-AF65-F5344CB8AC3E}">
        <p14:creationId xmlns:p14="http://schemas.microsoft.com/office/powerpoint/2010/main" val="131929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8E5591-72B6-48AF-9FB4-46370780A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054" y="-206691"/>
            <a:ext cx="4346500" cy="3987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5AC280-55D6-49F5-981B-3B3CB8B01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554" y="-206691"/>
            <a:ext cx="4346500" cy="4062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096BBF-A82E-45E7-A96E-CDC866B84FC1}"/>
              </a:ext>
            </a:extLst>
          </p:cNvPr>
          <p:cNvSpPr txBox="1"/>
          <p:nvPr/>
        </p:nvSpPr>
        <p:spPr>
          <a:xfrm>
            <a:off x="0" y="3855837"/>
            <a:ext cx="12192000" cy="3139321"/>
          </a:xfrm>
          <a:prstGeom prst="rect">
            <a:avLst/>
          </a:prstGeom>
          <a:noFill/>
        </p:spPr>
        <p:txBody>
          <a:bodyPr wrap="square" rtlCol="0">
            <a:spAutoFit/>
          </a:bodyPr>
          <a:lstStyle/>
          <a:p>
            <a:pPr algn="ctr"/>
            <a:r>
              <a:rPr lang="en-US" b="1" dirty="0"/>
              <a:t>Kingdom of Judaea</a:t>
            </a:r>
            <a:br>
              <a:rPr lang="en-US" b="1" dirty="0"/>
            </a:br>
            <a:r>
              <a:rPr lang="en-US" b="1" dirty="0">
                <a:hlinkClick r:id="rId4"/>
              </a:rPr>
              <a:t>Herod I, the Great</a:t>
            </a:r>
            <a:r>
              <a:rPr lang="en-US" b="1" dirty="0"/>
              <a:t> - Jewish King: 40-4 B.C.</a:t>
            </a:r>
            <a:br>
              <a:rPr lang="en-US" dirty="0"/>
            </a:br>
            <a:r>
              <a:rPr lang="en-US" dirty="0"/>
              <a:t>Bronze Prutah 13mm  </a:t>
            </a:r>
            <a:r>
              <a:rPr lang="en-US" dirty="0">
                <a:hlinkClick r:id="rId5"/>
              </a:rPr>
              <a:t>Jerusalem</a:t>
            </a:r>
            <a:r>
              <a:rPr lang="en-US" dirty="0"/>
              <a:t> mint, </a:t>
            </a:r>
            <a:r>
              <a:rPr lang="en-US" b="1" dirty="0"/>
              <a:t>struck circa 22-9 B.C.</a:t>
            </a:r>
            <a:br>
              <a:rPr lang="en-US" dirty="0"/>
            </a:br>
            <a:r>
              <a:rPr lang="en-US" dirty="0"/>
              <a:t>Reference: Hendin 500 (3rd Edition); Hendin 1188 (5th Edition)</a:t>
            </a:r>
            <a:br>
              <a:rPr lang="en-US" dirty="0"/>
            </a:br>
            <a:r>
              <a:rPr lang="en-US" dirty="0"/>
              <a:t>Anchor; HPW BACI around.</a:t>
            </a:r>
            <a:br>
              <a:rPr lang="en-US" dirty="0"/>
            </a:br>
            <a:r>
              <a:rPr lang="en-US" dirty="0"/>
              <a:t>Double cornucopia with caduceus between, dots above.</a:t>
            </a:r>
          </a:p>
          <a:p>
            <a:pPr algn="ctr"/>
            <a:r>
              <a:rPr lang="en-US" i="1" dirty="0"/>
              <a:t>This coin with the symbolism of the anchor may relate to the founding of Herod's magnificent port at Caesarea </a:t>
            </a:r>
            <a:r>
              <a:rPr lang="en-US" i="1" dirty="0" err="1"/>
              <a:t>Maritima</a:t>
            </a:r>
            <a:r>
              <a:rPr lang="en-US" i="1" dirty="0"/>
              <a:t> circa 22-9 B.C. Herod was the king during the birth of Jesus Christ, which modern scholars attribute to about as far back as 6 B.C. He is the man responsible for large building projects of architecture still known to this day including the wall surrounding the Great Temple, that a portion of is left of in Jerusalem, referred to as the "Wailing Wall"; and the fortress at Masada. </a:t>
            </a:r>
            <a:endParaRPr lang="en-US" dirty="0"/>
          </a:p>
          <a:p>
            <a:endParaRPr lang="en-US" dirty="0"/>
          </a:p>
        </p:txBody>
      </p:sp>
    </p:spTree>
    <p:extLst>
      <p:ext uri="{BB962C8B-B14F-4D97-AF65-F5344CB8AC3E}">
        <p14:creationId xmlns:p14="http://schemas.microsoft.com/office/powerpoint/2010/main" val="119278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4DDD592-4086-41E3-BFF0-63C84D1E3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
            <a:ext cx="3276600" cy="3154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5D31C52-D2AF-4D7C-B85F-A1B03AC29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276600" cy="30975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90004F-F244-493D-8C75-3024A62C7D15}"/>
              </a:ext>
            </a:extLst>
          </p:cNvPr>
          <p:cNvSpPr txBox="1"/>
          <p:nvPr/>
        </p:nvSpPr>
        <p:spPr>
          <a:xfrm>
            <a:off x="6614160" y="-152400"/>
            <a:ext cx="5577840" cy="7109639"/>
          </a:xfrm>
          <a:prstGeom prst="rect">
            <a:avLst/>
          </a:prstGeom>
          <a:noFill/>
        </p:spPr>
        <p:txBody>
          <a:bodyPr wrap="square" rtlCol="0">
            <a:spAutoFit/>
          </a:bodyPr>
          <a:lstStyle/>
          <a:p>
            <a:br>
              <a:rPr lang="en-US" sz="2400" dirty="0"/>
            </a:br>
            <a:r>
              <a:rPr lang="en-US" sz="2300" dirty="0"/>
              <a:t>The </a:t>
            </a:r>
            <a:r>
              <a:rPr lang="en-US" sz="2300" b="1" dirty="0"/>
              <a:t>Second Temple</a:t>
            </a:r>
            <a:r>
              <a:rPr lang="en-US" sz="2300" dirty="0"/>
              <a:t> tax coin that the Jewish people of Jerusalem paid in, known as the "</a:t>
            </a:r>
            <a:r>
              <a:rPr lang="en-US" sz="2300" b="1" dirty="0"/>
              <a:t>Shekel of </a:t>
            </a:r>
            <a:r>
              <a:rPr lang="en-US" sz="2300" b="1" dirty="0" err="1"/>
              <a:t>Tyre</a:t>
            </a:r>
            <a:r>
              <a:rPr lang="en-US" sz="2300" dirty="0"/>
              <a:t>".</a:t>
            </a:r>
          </a:p>
          <a:p>
            <a:r>
              <a:rPr lang="en-US" sz="2300" dirty="0"/>
              <a:t>A coin like this is known to the Christian Gospels as the coin found in "</a:t>
            </a:r>
            <a:r>
              <a:rPr lang="en-US" sz="2300" b="1" dirty="0"/>
              <a:t>St. Peter's Fish</a:t>
            </a:r>
            <a:r>
              <a:rPr lang="en-US" sz="2300" dirty="0"/>
              <a:t>". </a:t>
            </a:r>
          </a:p>
          <a:p>
            <a:r>
              <a:rPr lang="en-US" sz="2300" dirty="0"/>
              <a:t>These are the coins that other coins were being exchanged for when Jesus Christ "attacked" the money changers, flipping over their tables and whipping them. This narrative is known as the "</a:t>
            </a:r>
            <a:r>
              <a:rPr lang="en-US" sz="2300" b="1" dirty="0"/>
              <a:t>cleansing of the Temple</a:t>
            </a:r>
            <a:r>
              <a:rPr lang="en-US" sz="2300" dirty="0"/>
              <a:t>". </a:t>
            </a:r>
          </a:p>
          <a:p>
            <a:r>
              <a:rPr lang="en-US" sz="2300" dirty="0"/>
              <a:t>It is believed that it is either this type of silver coin, or another from the local city of Antioch with the Roman emperor's portrait that could have been one of the infamous "</a:t>
            </a:r>
            <a:r>
              <a:rPr lang="en-US" sz="2300" b="1" dirty="0"/>
              <a:t>Thirty pieces of silver</a:t>
            </a:r>
            <a:r>
              <a:rPr lang="en-US" sz="2300" dirty="0"/>
              <a:t>" bribe paid to Judas to betray Jesus. </a:t>
            </a:r>
          </a:p>
          <a:p>
            <a:endParaRPr lang="en-US" dirty="0"/>
          </a:p>
        </p:txBody>
      </p:sp>
      <p:sp>
        <p:nvSpPr>
          <p:cNvPr id="7" name="TextBox 6">
            <a:extLst>
              <a:ext uri="{FF2B5EF4-FFF2-40B4-BE49-F238E27FC236}">
                <a16:creationId xmlns:a16="http://schemas.microsoft.com/office/drawing/2014/main" id="{DCBEBD5D-AB06-440E-999E-4766BF3BFCEC}"/>
              </a:ext>
            </a:extLst>
          </p:cNvPr>
          <p:cNvSpPr txBox="1"/>
          <p:nvPr/>
        </p:nvSpPr>
        <p:spPr>
          <a:xfrm>
            <a:off x="152400" y="3360421"/>
            <a:ext cx="6233160" cy="3416320"/>
          </a:xfrm>
          <a:prstGeom prst="rect">
            <a:avLst/>
          </a:prstGeom>
          <a:noFill/>
        </p:spPr>
        <p:txBody>
          <a:bodyPr wrap="square" rtlCol="0">
            <a:spAutoFit/>
          </a:bodyPr>
          <a:lstStyle/>
          <a:p>
            <a:r>
              <a:rPr lang="en-US" b="1" dirty="0"/>
              <a:t>Greek city of </a:t>
            </a:r>
            <a:r>
              <a:rPr lang="en-US" b="1" dirty="0" err="1">
                <a:hlinkClick r:id="rId4"/>
              </a:rPr>
              <a:t>Tyre</a:t>
            </a:r>
            <a:r>
              <a:rPr lang="en-US" b="1" dirty="0"/>
              <a:t> in </a:t>
            </a:r>
            <a:r>
              <a:rPr lang="en-US" b="1" dirty="0">
                <a:hlinkClick r:id="rId5"/>
              </a:rPr>
              <a:t>Phoenicia</a:t>
            </a:r>
            <a:br>
              <a:rPr lang="en-US" b="1" dirty="0"/>
            </a:br>
            <a:r>
              <a:rPr lang="en-US" b="1" dirty="0"/>
              <a:t> Authentic "Jewish / Christian Biblical Coin" of Historical Importance</a:t>
            </a:r>
            <a:br>
              <a:rPr lang="en-US" b="1" dirty="0"/>
            </a:br>
            <a:r>
              <a:rPr lang="en-US" b="1" dirty="0"/>
              <a:t> </a:t>
            </a:r>
            <a:r>
              <a:rPr lang="en-US" dirty="0"/>
              <a:t>Silver 'Shekel' Tetradrachm 27mm (13.99 grams) </a:t>
            </a:r>
            <a:r>
              <a:rPr lang="en-US" dirty="0" err="1"/>
              <a:t>Tyre</a:t>
            </a:r>
            <a:r>
              <a:rPr lang="en-US" dirty="0"/>
              <a:t> mint, dated year 20, struck 107/106 B.C.</a:t>
            </a:r>
            <a:br>
              <a:rPr lang="en-US" dirty="0"/>
            </a:br>
            <a:r>
              <a:rPr lang="en-US" dirty="0"/>
              <a:t> Reference: Sear 5918 var.; HGC 10, 357; DCA </a:t>
            </a:r>
            <a:r>
              <a:rPr lang="en-US" dirty="0" err="1"/>
              <a:t>Tyre</a:t>
            </a:r>
            <a:r>
              <a:rPr lang="en-US" dirty="0"/>
              <a:t> supplement 2.20, 58; BMC Phoenicia 91</a:t>
            </a:r>
            <a:br>
              <a:rPr lang="en-US" dirty="0"/>
            </a:br>
            <a:r>
              <a:rPr lang="en-US" dirty="0"/>
              <a:t> Laureate head of beardless </a:t>
            </a:r>
            <a:r>
              <a:rPr lang="en-US" dirty="0" err="1"/>
              <a:t>Melqarth</a:t>
            </a:r>
            <a:r>
              <a:rPr lang="en-US" dirty="0"/>
              <a:t> right, lion's skin knotted around neck. TYPOY IEPA</a:t>
            </a:r>
            <a:r>
              <a:rPr lang="el-GR" dirty="0"/>
              <a:t>Σ </a:t>
            </a:r>
            <a:r>
              <a:rPr lang="en-US" dirty="0"/>
              <a:t>KAI A</a:t>
            </a:r>
            <a:r>
              <a:rPr lang="el-GR" dirty="0"/>
              <a:t>Σ</a:t>
            </a:r>
            <a:r>
              <a:rPr lang="en-US" dirty="0"/>
              <a:t>Y</a:t>
            </a:r>
            <a:r>
              <a:rPr lang="el-GR" dirty="0"/>
              <a:t>Λ</a:t>
            </a:r>
            <a:r>
              <a:rPr lang="en-US" dirty="0"/>
              <a:t>OY, Eagle standing left on beak of ship, carrying palm under right wing; in field to right, HPA monogram; in field to left, club and LK (date) above it; Phoenician bet between legs.</a:t>
            </a:r>
          </a:p>
        </p:txBody>
      </p:sp>
    </p:spTree>
    <p:extLst>
      <p:ext uri="{BB962C8B-B14F-4D97-AF65-F5344CB8AC3E}">
        <p14:creationId xmlns:p14="http://schemas.microsoft.com/office/powerpoint/2010/main" val="1068030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CB7C-9B5F-4679-9AE4-A9B55610BD78}"/>
              </a:ext>
            </a:extLst>
          </p:cNvPr>
          <p:cNvSpPr>
            <a:spLocks noGrp="1"/>
          </p:cNvSpPr>
          <p:nvPr>
            <p:ph type="title"/>
          </p:nvPr>
        </p:nvSpPr>
        <p:spPr>
          <a:xfrm>
            <a:off x="4213860" y="1"/>
            <a:ext cx="7978140" cy="838200"/>
          </a:xfrm>
        </p:spPr>
        <p:txBody>
          <a:bodyPr>
            <a:normAutofit/>
          </a:bodyPr>
          <a:lstStyle/>
          <a:p>
            <a:r>
              <a:rPr lang="en-US" dirty="0">
                <a:latin typeface="Impact" panose="020B0806030902050204" pitchFamily="34" charset="0"/>
              </a:rPr>
              <a:t>The Saint Peter’s Fish Coin</a:t>
            </a:r>
          </a:p>
        </p:txBody>
      </p:sp>
      <p:sp>
        <p:nvSpPr>
          <p:cNvPr id="3" name="Content Placeholder 2">
            <a:extLst>
              <a:ext uri="{FF2B5EF4-FFF2-40B4-BE49-F238E27FC236}">
                <a16:creationId xmlns:a16="http://schemas.microsoft.com/office/drawing/2014/main" id="{40C9EC03-D4F7-4017-B8F9-7A068EC08CDA}"/>
              </a:ext>
            </a:extLst>
          </p:cNvPr>
          <p:cNvSpPr>
            <a:spLocks noGrp="1"/>
          </p:cNvSpPr>
          <p:nvPr>
            <p:ph idx="1"/>
          </p:nvPr>
        </p:nvSpPr>
        <p:spPr>
          <a:xfrm>
            <a:off x="4267200" y="838201"/>
            <a:ext cx="7863840" cy="6080759"/>
          </a:xfrm>
        </p:spPr>
        <p:txBody>
          <a:bodyPr>
            <a:normAutofit lnSpcReduction="10000"/>
          </a:bodyPr>
          <a:lstStyle/>
          <a:p>
            <a:pPr marL="0" indent="0">
              <a:buNone/>
            </a:pPr>
            <a:r>
              <a:rPr lang="en-US" dirty="0"/>
              <a:t>Matthew 17:24-27 King James Version (KJV)</a:t>
            </a:r>
          </a:p>
          <a:p>
            <a:pPr marL="0" indent="0">
              <a:buNone/>
            </a:pPr>
            <a:r>
              <a:rPr lang="en-US" b="1" baseline="30000" dirty="0"/>
              <a:t>24 </a:t>
            </a:r>
            <a:r>
              <a:rPr lang="en-US" dirty="0"/>
              <a:t>And when they were come to Capernaum, they that received tribute money came to Peter, and said, Doth not your master pay tribute?</a:t>
            </a:r>
          </a:p>
          <a:p>
            <a:pPr marL="0" indent="0">
              <a:buNone/>
            </a:pPr>
            <a:r>
              <a:rPr lang="en-US" b="1" baseline="30000" dirty="0"/>
              <a:t>25 </a:t>
            </a:r>
            <a:r>
              <a:rPr lang="en-US" dirty="0"/>
              <a:t>He saith, Yes. And when he was come into the house, Jesus prevented him, saying, What </a:t>
            </a:r>
            <a:r>
              <a:rPr lang="en-US" dirty="0" err="1"/>
              <a:t>thinkest</a:t>
            </a:r>
            <a:r>
              <a:rPr lang="en-US" dirty="0"/>
              <a:t> thou, Simon? of whom do the kings of the earth take custom or tribute? of their own children, or of strangers?</a:t>
            </a:r>
          </a:p>
          <a:p>
            <a:pPr marL="0" indent="0">
              <a:buNone/>
            </a:pPr>
            <a:r>
              <a:rPr lang="en-US" b="1" baseline="30000" dirty="0"/>
              <a:t>26 </a:t>
            </a:r>
            <a:r>
              <a:rPr lang="en-US" dirty="0"/>
              <a:t>Peter saith unto him, Of strangers. Jesus saith unto him, Then are the children free.</a:t>
            </a:r>
          </a:p>
          <a:p>
            <a:pPr marL="0" indent="0">
              <a:buNone/>
            </a:pPr>
            <a:r>
              <a:rPr lang="en-US" b="1" baseline="30000" dirty="0"/>
              <a:t>27 </a:t>
            </a:r>
            <a:r>
              <a:rPr lang="en-US" dirty="0"/>
              <a:t>Notwithstanding, lest we should offend them, go thou to the sea, and cast an hook, and take up the fish that first cometh up; and when thou hast opened his mouth, thou shalt find a piece of money: that take, and give unto them for me and thee.</a:t>
            </a:r>
          </a:p>
        </p:txBody>
      </p:sp>
      <p:pic>
        <p:nvPicPr>
          <p:cNvPr id="5" name="Picture 4">
            <a:extLst>
              <a:ext uri="{FF2B5EF4-FFF2-40B4-BE49-F238E27FC236}">
                <a16:creationId xmlns:a16="http://schemas.microsoft.com/office/drawing/2014/main" id="{B1814C2A-BD97-4D89-B897-D5E20336DC07}"/>
              </a:ext>
            </a:extLst>
          </p:cNvPr>
          <p:cNvPicPr>
            <a:picLocks noChangeAspect="1"/>
          </p:cNvPicPr>
          <p:nvPr/>
        </p:nvPicPr>
        <p:blipFill rotWithShape="1">
          <a:blip r:embed="rId2">
            <a:extLst>
              <a:ext uri="{28A0092B-C50C-407E-A947-70E740481C1C}">
                <a14:useLocalDpi xmlns:a14="http://schemas.microsoft.com/office/drawing/2010/main" val="0"/>
              </a:ext>
            </a:extLst>
          </a:blip>
          <a:srcRect l="28072" t="11222" r="40816"/>
          <a:stretch/>
        </p:blipFill>
        <p:spPr>
          <a:xfrm>
            <a:off x="-914400" y="-1950429"/>
            <a:ext cx="4998720" cy="9509469"/>
          </a:xfrm>
          <a:prstGeom prst="rect">
            <a:avLst/>
          </a:prstGeom>
        </p:spPr>
      </p:pic>
    </p:spTree>
    <p:extLst>
      <p:ext uri="{BB962C8B-B14F-4D97-AF65-F5344CB8AC3E}">
        <p14:creationId xmlns:p14="http://schemas.microsoft.com/office/powerpoint/2010/main" val="300485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781B-8A8C-4DA4-A9BC-2C53D74681BD}"/>
              </a:ext>
            </a:extLst>
          </p:cNvPr>
          <p:cNvSpPr>
            <a:spLocks noGrp="1"/>
          </p:cNvSpPr>
          <p:nvPr>
            <p:ph type="title"/>
          </p:nvPr>
        </p:nvSpPr>
        <p:spPr>
          <a:xfrm>
            <a:off x="0" y="0"/>
            <a:ext cx="10515600" cy="1325563"/>
          </a:xfrm>
        </p:spPr>
        <p:txBody>
          <a:bodyPr/>
          <a:lstStyle/>
          <a:p>
            <a:r>
              <a:rPr lang="en-US" dirty="0">
                <a:latin typeface="Impact" panose="020B0806030902050204" pitchFamily="34" charset="0"/>
              </a:rPr>
              <a:t>Jesus Cleanses the Temple</a:t>
            </a:r>
          </a:p>
        </p:txBody>
      </p:sp>
      <p:sp>
        <p:nvSpPr>
          <p:cNvPr id="3" name="Content Placeholder 2">
            <a:extLst>
              <a:ext uri="{FF2B5EF4-FFF2-40B4-BE49-F238E27FC236}">
                <a16:creationId xmlns:a16="http://schemas.microsoft.com/office/drawing/2014/main" id="{5069E714-77CC-46DE-B642-C78EA85AF611}"/>
              </a:ext>
            </a:extLst>
          </p:cNvPr>
          <p:cNvSpPr>
            <a:spLocks noGrp="1"/>
          </p:cNvSpPr>
          <p:nvPr>
            <p:ph idx="1"/>
          </p:nvPr>
        </p:nvSpPr>
        <p:spPr>
          <a:xfrm>
            <a:off x="0" y="1158240"/>
            <a:ext cx="12077700" cy="5699759"/>
          </a:xfrm>
        </p:spPr>
        <p:txBody>
          <a:bodyPr>
            <a:normAutofit/>
          </a:bodyPr>
          <a:lstStyle/>
          <a:p>
            <a:pPr marL="0" indent="0">
              <a:buNone/>
            </a:pPr>
            <a:r>
              <a:rPr lang="en-US" dirty="0"/>
              <a:t>Matthew 21:12–17, Mark 11:15–19, and Luke 19:45–48) and near the start in the Gospel of John (at John 2:13–16)</a:t>
            </a:r>
            <a:br>
              <a:rPr lang="en-US" dirty="0"/>
            </a:br>
            <a:endParaRPr lang="en-US" dirty="0"/>
          </a:p>
          <a:p>
            <a:pPr marL="0" indent="0">
              <a:buNone/>
            </a:pPr>
            <a:r>
              <a:rPr lang="en-US" dirty="0"/>
              <a:t>John 2:13-16 King James Version (KJV)</a:t>
            </a:r>
          </a:p>
          <a:p>
            <a:pPr marL="0" indent="0">
              <a:buNone/>
            </a:pPr>
            <a:r>
              <a:rPr lang="en-US" b="1" baseline="30000" dirty="0"/>
              <a:t>13 </a:t>
            </a:r>
            <a:r>
              <a:rPr lang="en-US" dirty="0"/>
              <a:t>And the Jews' </a:t>
            </a:r>
            <a:r>
              <a:rPr lang="en-US" dirty="0" err="1"/>
              <a:t>passover</a:t>
            </a:r>
            <a:r>
              <a:rPr lang="en-US" dirty="0"/>
              <a:t> was at hand, and Jesus went up to Jerusalem.</a:t>
            </a:r>
          </a:p>
          <a:p>
            <a:pPr marL="0" indent="0">
              <a:buNone/>
            </a:pPr>
            <a:r>
              <a:rPr lang="en-US" b="1" baseline="30000" dirty="0"/>
              <a:t>14 </a:t>
            </a:r>
            <a:r>
              <a:rPr lang="en-US" dirty="0"/>
              <a:t>And found in the temple those that sold oxen and sheep and doves, and the changers of money sitting:</a:t>
            </a:r>
          </a:p>
          <a:p>
            <a:pPr marL="0" indent="0">
              <a:buNone/>
            </a:pPr>
            <a:r>
              <a:rPr lang="en-US" b="1" baseline="30000" dirty="0"/>
              <a:t>15 </a:t>
            </a:r>
            <a:r>
              <a:rPr lang="en-US" dirty="0"/>
              <a:t>And when he had made a scourge of small cords, he drove them all out of the temple, and the sheep, and the oxen; and poured out the changers' money, and overthrew the tables;</a:t>
            </a:r>
          </a:p>
          <a:p>
            <a:pPr marL="0" indent="0">
              <a:buNone/>
            </a:pPr>
            <a:r>
              <a:rPr lang="en-US" b="1" baseline="30000" dirty="0"/>
              <a:t>16 </a:t>
            </a:r>
            <a:r>
              <a:rPr lang="en-US" dirty="0"/>
              <a:t>And said unto them that sold doves, Take these things hence; make not my Father's house an house of merchandise.</a:t>
            </a:r>
          </a:p>
          <a:p>
            <a:pPr marL="0" indent="0">
              <a:buNone/>
            </a:pPr>
            <a:endParaRPr lang="en-US" dirty="0"/>
          </a:p>
        </p:txBody>
      </p:sp>
    </p:spTree>
    <p:extLst>
      <p:ext uri="{BB962C8B-B14F-4D97-AF65-F5344CB8AC3E}">
        <p14:creationId xmlns:p14="http://schemas.microsoft.com/office/powerpoint/2010/main" val="369590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D4A3-46DF-497E-B97C-C63F3E2C11A1}"/>
              </a:ext>
            </a:extLst>
          </p:cNvPr>
          <p:cNvSpPr>
            <a:spLocks noGrp="1"/>
          </p:cNvSpPr>
          <p:nvPr>
            <p:ph type="title"/>
          </p:nvPr>
        </p:nvSpPr>
        <p:spPr/>
        <p:txBody>
          <a:bodyPr/>
          <a:lstStyle/>
          <a:p>
            <a:r>
              <a:rPr lang="en-US" dirty="0">
                <a:latin typeface="Impact" panose="020B0806030902050204" pitchFamily="34" charset="0"/>
              </a:rPr>
              <a:t>The Infamous 30 Pieces of Silver Paid to Judas to Betray Jesus</a:t>
            </a:r>
          </a:p>
        </p:txBody>
      </p:sp>
      <p:sp>
        <p:nvSpPr>
          <p:cNvPr id="3" name="Content Placeholder 2">
            <a:extLst>
              <a:ext uri="{FF2B5EF4-FFF2-40B4-BE49-F238E27FC236}">
                <a16:creationId xmlns:a16="http://schemas.microsoft.com/office/drawing/2014/main" id="{47B75222-4E53-4C97-8767-0FA5B74E9D8E}"/>
              </a:ext>
            </a:extLst>
          </p:cNvPr>
          <p:cNvSpPr>
            <a:spLocks noGrp="1"/>
          </p:cNvSpPr>
          <p:nvPr>
            <p:ph idx="1"/>
          </p:nvPr>
        </p:nvSpPr>
        <p:spPr>
          <a:xfrm>
            <a:off x="393700" y="1825624"/>
            <a:ext cx="10960100" cy="5032375"/>
          </a:xfrm>
        </p:spPr>
        <p:txBody>
          <a:bodyPr>
            <a:normAutofit/>
          </a:bodyPr>
          <a:lstStyle/>
          <a:p>
            <a:pPr marL="0" indent="0">
              <a:buNone/>
            </a:pPr>
            <a:r>
              <a:rPr lang="en-US" sz="4000" dirty="0"/>
              <a:t>There are two contenders that were to be the 30 pieces of silver to be paid to Judas. The actual temple coin that was also the Saint Peter’s fish coin or the Augustus Tetradrachm of the Antioch mint. If you think about the value that Temple tribute coins had as opposed to the pagan emperor, perhaps if you logically think about it </a:t>
            </a:r>
            <a:r>
              <a:rPr lang="en-US" sz="4000" dirty="0" err="1"/>
              <a:t>it</a:t>
            </a:r>
            <a:r>
              <a:rPr lang="en-US" sz="4000" dirty="0"/>
              <a:t> could have been either or even more likely to be the Augustus tetradrachm coin.</a:t>
            </a:r>
          </a:p>
        </p:txBody>
      </p:sp>
    </p:spTree>
    <p:extLst>
      <p:ext uri="{BB962C8B-B14F-4D97-AF65-F5344CB8AC3E}">
        <p14:creationId xmlns:p14="http://schemas.microsoft.com/office/powerpoint/2010/main" val="10024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F098E5BD-55E4-467D-B27E-7A3D605F1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799" y="5383960"/>
            <a:ext cx="3276600" cy="31546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249C6353-270B-4455-B191-02D6EB554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5300364"/>
            <a:ext cx="3276600" cy="3097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18EB161-9F99-4BBC-BA3D-A6AD0DDB2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800" y="2041114"/>
            <a:ext cx="2999513" cy="2931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ED6F10-C572-4A85-93C0-2E5EA6386ECE}"/>
              </a:ext>
            </a:extLst>
          </p:cNvPr>
          <p:cNvSpPr>
            <a:spLocks noGrp="1"/>
          </p:cNvSpPr>
          <p:nvPr>
            <p:ph type="title"/>
          </p:nvPr>
        </p:nvSpPr>
        <p:spPr>
          <a:xfrm>
            <a:off x="0" y="-158630"/>
            <a:ext cx="12092940" cy="1067435"/>
          </a:xfrm>
        </p:spPr>
        <p:txBody>
          <a:bodyPr/>
          <a:lstStyle/>
          <a:p>
            <a:r>
              <a:rPr lang="en-US" dirty="0">
                <a:latin typeface="Impact" panose="020B0806030902050204" pitchFamily="34" charset="0"/>
              </a:rPr>
              <a:t>The 30 Pieces of Silver Judas Sold Out Jesus For</a:t>
            </a:r>
          </a:p>
        </p:txBody>
      </p:sp>
      <p:sp>
        <p:nvSpPr>
          <p:cNvPr id="3" name="Content Placeholder 2">
            <a:extLst>
              <a:ext uri="{FF2B5EF4-FFF2-40B4-BE49-F238E27FC236}">
                <a16:creationId xmlns:a16="http://schemas.microsoft.com/office/drawing/2014/main" id="{D5FD080F-4A26-45B8-BC3F-5A7278C6C130}"/>
              </a:ext>
            </a:extLst>
          </p:cNvPr>
          <p:cNvSpPr>
            <a:spLocks noGrp="1"/>
          </p:cNvSpPr>
          <p:nvPr>
            <p:ph idx="1"/>
          </p:nvPr>
        </p:nvSpPr>
        <p:spPr>
          <a:xfrm>
            <a:off x="99060" y="731520"/>
            <a:ext cx="10515600" cy="4351338"/>
          </a:xfrm>
        </p:spPr>
        <p:txBody>
          <a:bodyPr/>
          <a:lstStyle/>
          <a:p>
            <a:pPr marL="0" indent="0">
              <a:buNone/>
            </a:pPr>
            <a:r>
              <a:rPr lang="en-US" dirty="0"/>
              <a:t>Matthew 26:15 King James Version (KJV)</a:t>
            </a:r>
          </a:p>
          <a:p>
            <a:pPr marL="0" indent="0">
              <a:buNone/>
            </a:pPr>
            <a:r>
              <a:rPr lang="en-US" b="1" baseline="30000" dirty="0"/>
              <a:t>15 </a:t>
            </a:r>
            <a:r>
              <a:rPr lang="en-US" dirty="0"/>
              <a:t>And said unto them, What will ye give me, and I will deliver him unto you? And they covenanted with him for thirty pieces of silver.</a:t>
            </a:r>
          </a:p>
          <a:p>
            <a:endParaRPr lang="en-US" dirty="0"/>
          </a:p>
        </p:txBody>
      </p:sp>
      <p:pic>
        <p:nvPicPr>
          <p:cNvPr id="3074" name="Picture 2">
            <a:extLst>
              <a:ext uri="{FF2B5EF4-FFF2-40B4-BE49-F238E27FC236}">
                <a16:creationId xmlns:a16="http://schemas.microsoft.com/office/drawing/2014/main" id="{FAAAE388-C59B-4F9E-BA72-D3F88A91A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2" y="2067612"/>
            <a:ext cx="3110128" cy="2931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6CE41F-D08E-43C3-A622-4DA01FE928BE}"/>
              </a:ext>
            </a:extLst>
          </p:cNvPr>
          <p:cNvSpPr txBox="1"/>
          <p:nvPr/>
        </p:nvSpPr>
        <p:spPr>
          <a:xfrm>
            <a:off x="6199097" y="2102048"/>
            <a:ext cx="5992903" cy="4801314"/>
          </a:xfrm>
          <a:prstGeom prst="rect">
            <a:avLst/>
          </a:prstGeom>
          <a:noFill/>
        </p:spPr>
        <p:txBody>
          <a:bodyPr wrap="square" rtlCol="0">
            <a:spAutoFit/>
          </a:bodyPr>
          <a:lstStyle/>
          <a:p>
            <a:r>
              <a:rPr lang="en-US" dirty="0">
                <a:latin typeface="Berlin Sans FB" panose="020E0602020502020306" pitchFamily="34" charset="0"/>
              </a:rPr>
              <a:t>Augustus - Roman Emperor: 27 B.C. - 14 A.D.</a:t>
            </a:r>
          </a:p>
          <a:p>
            <a:r>
              <a:rPr lang="en-US" dirty="0">
                <a:latin typeface="Berlin Sans FB" panose="020E0602020502020306" pitchFamily="34" charset="0"/>
              </a:rPr>
              <a:t>Infamous '30 Pieces of Silver' Judas' Betrayal of Jesus Christ Biblical Coin</a:t>
            </a:r>
          </a:p>
          <a:p>
            <a:r>
              <a:rPr lang="en-US" dirty="0">
                <a:latin typeface="Berlin Sans FB" panose="020E0602020502020306" pitchFamily="34" charset="0"/>
              </a:rPr>
              <a:t>Silver Tetradrachm 26mm (14.27 grams) of Antioch mint, Struck 1 B.C. / 1 A.D.</a:t>
            </a:r>
          </a:p>
          <a:p>
            <a:r>
              <a:rPr lang="en-US" dirty="0">
                <a:latin typeface="Berlin Sans FB" panose="020E0602020502020306" pitchFamily="34" charset="0"/>
              </a:rPr>
              <a:t>Dated year 31 of the </a:t>
            </a:r>
            <a:r>
              <a:rPr lang="en-US" dirty="0" err="1">
                <a:latin typeface="Berlin Sans FB" panose="020E0602020502020306" pitchFamily="34" charset="0"/>
              </a:rPr>
              <a:t>Actian</a:t>
            </a:r>
            <a:r>
              <a:rPr lang="en-US" dirty="0">
                <a:latin typeface="Berlin Sans FB" panose="020E0602020502020306" pitchFamily="34" charset="0"/>
              </a:rPr>
              <a:t> Era and Cos. XIII</a:t>
            </a:r>
          </a:p>
          <a:p>
            <a:r>
              <a:rPr lang="en-US" dirty="0">
                <a:latin typeface="Berlin Sans FB" panose="020E0602020502020306" pitchFamily="34" charset="0"/>
              </a:rPr>
              <a:t>Reference: </a:t>
            </a:r>
            <a:r>
              <a:rPr lang="en-US" dirty="0" err="1">
                <a:latin typeface="Berlin Sans FB" panose="020E0602020502020306" pitchFamily="34" charset="0"/>
              </a:rPr>
              <a:t>McAlee</a:t>
            </a:r>
            <a:r>
              <a:rPr lang="en-US" dirty="0">
                <a:latin typeface="Berlin Sans FB" panose="020E0602020502020306" pitchFamily="34" charset="0"/>
              </a:rPr>
              <a:t> 186; </a:t>
            </a:r>
            <a:r>
              <a:rPr lang="en-US" dirty="0" err="1">
                <a:latin typeface="Berlin Sans FB" panose="020E0602020502020306" pitchFamily="34" charset="0"/>
              </a:rPr>
              <a:t>Prieur</a:t>
            </a:r>
            <a:r>
              <a:rPr lang="en-US" dirty="0">
                <a:latin typeface="Berlin Sans FB" panose="020E0602020502020306" pitchFamily="34" charset="0"/>
              </a:rPr>
              <a:t> 56; RPC I 4157; DCA 400. Rare.</a:t>
            </a:r>
          </a:p>
          <a:p>
            <a:r>
              <a:rPr lang="el-GR" dirty="0"/>
              <a:t>ΚΑΙΣΑΡΟΣ ΣΕΒΑΣΤΟΥ, </a:t>
            </a:r>
            <a:r>
              <a:rPr lang="en-US" dirty="0">
                <a:latin typeface="Berlin Sans FB" panose="020E0602020502020306" pitchFamily="34" charset="0"/>
              </a:rPr>
              <a:t>Laureate head right.</a:t>
            </a:r>
          </a:p>
          <a:p>
            <a:r>
              <a:rPr lang="en-US" dirty="0">
                <a:latin typeface="Berlin Sans FB" panose="020E0602020502020306" pitchFamily="34" charset="0"/>
              </a:rPr>
              <a:t>ETOV</a:t>
            </a:r>
            <a:r>
              <a:rPr lang="el-GR" dirty="0"/>
              <a:t>Σ </a:t>
            </a:r>
            <a:r>
              <a:rPr lang="en-US" dirty="0">
                <a:latin typeface="Berlin Sans FB" panose="020E0602020502020306" pitchFamily="34" charset="0"/>
              </a:rPr>
              <a:t>A</a:t>
            </a:r>
            <a:r>
              <a:rPr lang="el-GR" dirty="0"/>
              <a:t>Λ (</a:t>
            </a:r>
            <a:r>
              <a:rPr lang="en-US" dirty="0" err="1">
                <a:latin typeface="Berlin Sans FB" panose="020E0602020502020306" pitchFamily="34" charset="0"/>
              </a:rPr>
              <a:t>Actian</a:t>
            </a:r>
            <a:r>
              <a:rPr lang="en-US" dirty="0">
                <a:latin typeface="Berlin Sans FB" panose="020E0602020502020306" pitchFamily="34" charset="0"/>
              </a:rPr>
              <a:t> era date) NIKH</a:t>
            </a:r>
            <a:r>
              <a:rPr lang="el-GR" dirty="0"/>
              <a:t>Σ, </a:t>
            </a:r>
            <a:r>
              <a:rPr lang="en-US" dirty="0">
                <a:latin typeface="Berlin Sans FB" panose="020E0602020502020306" pitchFamily="34" charset="0"/>
              </a:rPr>
              <a:t>Tyche seated right on rocky outcropping, holding palm frond; below, half-length figure of river-god Orontes swimming right; in right field, monogram (=</a:t>
            </a:r>
            <a:r>
              <a:rPr lang="el-GR" dirty="0"/>
              <a:t>ΥΠΑ</a:t>
            </a:r>
            <a:r>
              <a:rPr lang="en-US" dirty="0">
                <a:latin typeface="Berlin Sans FB" panose="020E0602020502020306" pitchFamily="34" charset="0"/>
              </a:rPr>
              <a:t>TOY) and I</a:t>
            </a:r>
            <a:r>
              <a:rPr lang="el-GR" dirty="0"/>
              <a:t>Γ (</a:t>
            </a:r>
            <a:r>
              <a:rPr lang="en-US" dirty="0">
                <a:latin typeface="Berlin Sans FB" panose="020E0602020502020306" pitchFamily="34" charset="0"/>
              </a:rPr>
              <a:t>consular date) above monogram (=ANTIOXIE</a:t>
            </a:r>
            <a:r>
              <a:rPr lang="el-GR" dirty="0"/>
              <a:t>Ω</a:t>
            </a:r>
            <a:r>
              <a:rPr lang="en-US" dirty="0">
                <a:latin typeface="Berlin Sans FB" panose="020E0602020502020306" pitchFamily="34" charset="0"/>
              </a:rPr>
              <a:t>N?).</a:t>
            </a:r>
          </a:p>
          <a:p>
            <a:r>
              <a:rPr lang="en-US" dirty="0">
                <a:latin typeface="Berlin Sans FB" panose="020E0602020502020306" pitchFamily="34" charset="0"/>
              </a:rPr>
              <a:t>* Numismatic Note: This coin is considered to be a possible coin that was one of the "30 pieces of silver" that Jesus Christ was sold out for.</a:t>
            </a:r>
          </a:p>
          <a:p>
            <a:endParaRPr lang="en-US" dirty="0">
              <a:latin typeface="Berlin Sans FB" panose="020E0602020502020306" pitchFamily="34" charset="0"/>
            </a:endParaRPr>
          </a:p>
        </p:txBody>
      </p:sp>
    </p:spTree>
    <p:extLst>
      <p:ext uri="{BB962C8B-B14F-4D97-AF65-F5344CB8AC3E}">
        <p14:creationId xmlns:p14="http://schemas.microsoft.com/office/powerpoint/2010/main" val="385899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ACC4-5E99-44D6-B561-09CF4F404B59}"/>
              </a:ext>
            </a:extLst>
          </p:cNvPr>
          <p:cNvSpPr>
            <a:spLocks noGrp="1"/>
          </p:cNvSpPr>
          <p:nvPr>
            <p:ph type="title"/>
          </p:nvPr>
        </p:nvSpPr>
        <p:spPr>
          <a:xfrm>
            <a:off x="0" y="18255"/>
            <a:ext cx="12192000" cy="919005"/>
          </a:xfrm>
        </p:spPr>
        <p:txBody>
          <a:bodyPr/>
          <a:lstStyle/>
          <a:p>
            <a:pPr algn="ctr"/>
            <a:r>
              <a:rPr lang="en-US" dirty="0">
                <a:latin typeface="Impact" panose="020B0806030902050204" pitchFamily="34" charset="0"/>
              </a:rPr>
              <a:t>The Biblical Tribute Penny</a:t>
            </a:r>
          </a:p>
        </p:txBody>
      </p:sp>
      <p:sp>
        <p:nvSpPr>
          <p:cNvPr id="3" name="Content Placeholder 2">
            <a:extLst>
              <a:ext uri="{FF2B5EF4-FFF2-40B4-BE49-F238E27FC236}">
                <a16:creationId xmlns:a16="http://schemas.microsoft.com/office/drawing/2014/main" id="{B1584FC8-E30D-4483-9672-AFC738831715}"/>
              </a:ext>
            </a:extLst>
          </p:cNvPr>
          <p:cNvSpPr>
            <a:spLocks noGrp="1"/>
          </p:cNvSpPr>
          <p:nvPr>
            <p:ph idx="1"/>
          </p:nvPr>
        </p:nvSpPr>
        <p:spPr>
          <a:xfrm>
            <a:off x="175260" y="937260"/>
            <a:ext cx="12016740" cy="5902485"/>
          </a:xfrm>
        </p:spPr>
        <p:txBody>
          <a:bodyPr>
            <a:normAutofit/>
          </a:bodyPr>
          <a:lstStyle/>
          <a:p>
            <a:pPr marL="0" indent="0">
              <a:buNone/>
            </a:pPr>
            <a:r>
              <a:rPr lang="en-US" dirty="0"/>
              <a:t>Mark 12:14-17 King James Version (KJV) </a:t>
            </a:r>
          </a:p>
          <a:p>
            <a:pPr marL="0" indent="0">
              <a:buNone/>
            </a:pPr>
            <a:r>
              <a:rPr lang="en-US" b="1" baseline="30000" dirty="0"/>
              <a:t>14 </a:t>
            </a:r>
            <a:r>
              <a:rPr lang="en-US" dirty="0"/>
              <a:t>And when they were come, they say unto him, Master, we know that thou art true, and </a:t>
            </a:r>
            <a:r>
              <a:rPr lang="en-US" dirty="0" err="1"/>
              <a:t>carest</a:t>
            </a:r>
            <a:r>
              <a:rPr lang="en-US" dirty="0"/>
              <a:t> for no man: for thou </a:t>
            </a:r>
            <a:r>
              <a:rPr lang="en-US" dirty="0" err="1"/>
              <a:t>regardest</a:t>
            </a:r>
            <a:r>
              <a:rPr lang="en-US" dirty="0"/>
              <a:t> not the person of men, but </a:t>
            </a:r>
            <a:r>
              <a:rPr lang="en-US" dirty="0" err="1"/>
              <a:t>teachest</a:t>
            </a:r>
            <a:r>
              <a:rPr lang="en-US" dirty="0"/>
              <a:t> the way of God in truth: Is it lawful to give tribute to Caesar, or not?</a:t>
            </a:r>
          </a:p>
          <a:p>
            <a:pPr marL="0" indent="0">
              <a:buNone/>
            </a:pPr>
            <a:r>
              <a:rPr lang="en-US" b="1" baseline="30000" dirty="0"/>
              <a:t>15 </a:t>
            </a:r>
            <a:r>
              <a:rPr lang="en-US" dirty="0"/>
              <a:t>Shall we give, or shall we not give? But he, knowing their hypocrisy, said unto them, Why tempt ye me? bring me a penny, that I may see it.</a:t>
            </a:r>
          </a:p>
          <a:p>
            <a:pPr marL="0" indent="0">
              <a:buNone/>
            </a:pPr>
            <a:r>
              <a:rPr lang="en-US" b="1" baseline="30000" dirty="0"/>
              <a:t>16 </a:t>
            </a:r>
            <a:r>
              <a:rPr lang="en-US" dirty="0"/>
              <a:t>And they brought it. And he saith unto them, Whose is this image and superscription? And they said unto him, Caesar's.</a:t>
            </a:r>
          </a:p>
          <a:p>
            <a:pPr marL="0" indent="0">
              <a:buNone/>
            </a:pPr>
            <a:r>
              <a:rPr lang="en-US" b="1" baseline="30000" dirty="0"/>
              <a:t>17 </a:t>
            </a:r>
            <a:r>
              <a:rPr lang="en-US" dirty="0"/>
              <a:t>And Jesus answering said unto them, Render to Caesar the things that are Caesar's, and to God the things that are God's. And they </a:t>
            </a:r>
            <a:r>
              <a:rPr lang="en-US" dirty="0" err="1"/>
              <a:t>marvelled</a:t>
            </a:r>
            <a:r>
              <a:rPr lang="en-US" dirty="0"/>
              <a:t> at him.</a:t>
            </a:r>
          </a:p>
          <a:p>
            <a:pPr marL="0" indent="0">
              <a:buNone/>
            </a:pPr>
            <a:br>
              <a:rPr lang="en-US" dirty="0"/>
            </a:br>
            <a:r>
              <a:rPr lang="en-US" dirty="0"/>
              <a:t>SEE ALSO </a:t>
            </a:r>
            <a:br>
              <a:rPr lang="en-US" dirty="0"/>
            </a:br>
            <a:r>
              <a:rPr lang="en-US" dirty="0"/>
              <a:t>Matthew 22:17-21 King James Version (KJV) </a:t>
            </a:r>
          </a:p>
        </p:txBody>
      </p:sp>
    </p:spTree>
    <p:extLst>
      <p:ext uri="{BB962C8B-B14F-4D97-AF65-F5344CB8AC3E}">
        <p14:creationId xmlns:p14="http://schemas.microsoft.com/office/powerpoint/2010/main" val="246172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6E94-4095-4E42-8B37-34C296C38D0F}"/>
              </a:ext>
            </a:extLst>
          </p:cNvPr>
          <p:cNvSpPr>
            <a:spLocks noGrp="1"/>
          </p:cNvSpPr>
          <p:nvPr>
            <p:ph type="title"/>
          </p:nvPr>
        </p:nvSpPr>
        <p:spPr>
          <a:xfrm>
            <a:off x="289560" y="2811780"/>
            <a:ext cx="5593080" cy="4145280"/>
          </a:xfrm>
        </p:spPr>
        <p:txBody>
          <a:bodyPr>
            <a:normAutofit/>
          </a:bodyPr>
          <a:lstStyle/>
          <a:p>
            <a:r>
              <a:rPr lang="en-US" sz="2000" dirty="0">
                <a:latin typeface="Berlin Sans FB" panose="020E0602020502020306" pitchFamily="34" charset="0"/>
              </a:rPr>
              <a:t>Tiberius - Roman Emperor: 14-37 A.D.</a:t>
            </a:r>
            <a:br>
              <a:rPr lang="en-US" sz="2000" dirty="0">
                <a:latin typeface="Berlin Sans FB" panose="020E0602020502020306" pitchFamily="34" charset="0"/>
              </a:rPr>
            </a:br>
            <a:r>
              <a:rPr lang="en-US" sz="2000" u="sng" dirty="0">
                <a:latin typeface="Berlin Sans FB" panose="020E0602020502020306" pitchFamily="34" charset="0"/>
              </a:rPr>
              <a:t>THE BIBLICAL TRIBUTE PENNY</a:t>
            </a:r>
            <a:br>
              <a:rPr lang="en-US" sz="2000" dirty="0">
                <a:latin typeface="Berlin Sans FB" panose="020E0602020502020306" pitchFamily="34" charset="0"/>
              </a:rPr>
            </a:br>
            <a:r>
              <a:rPr lang="en-US" sz="2000" dirty="0">
                <a:latin typeface="Berlin Sans FB" panose="020E0602020502020306" pitchFamily="34" charset="0"/>
              </a:rPr>
              <a:t>Silver Denarius 20mm (3.66 grams) </a:t>
            </a:r>
            <a:r>
              <a:rPr lang="en-US" sz="2000" dirty="0" err="1">
                <a:latin typeface="Berlin Sans FB" panose="020E0602020502020306" pitchFamily="34" charset="0"/>
              </a:rPr>
              <a:t>Lugdunum</a:t>
            </a:r>
            <a:r>
              <a:rPr lang="en-US" sz="2000" dirty="0">
                <a:latin typeface="Berlin Sans FB" panose="020E0602020502020306" pitchFamily="34" charset="0"/>
              </a:rPr>
              <a:t> mint, struck circa 18-35 A.D. </a:t>
            </a:r>
            <a:br>
              <a:rPr lang="en-US" sz="2000" dirty="0">
                <a:latin typeface="Berlin Sans FB" panose="020E0602020502020306" pitchFamily="34" charset="0"/>
              </a:rPr>
            </a:br>
            <a:r>
              <a:rPr lang="en-US" sz="2000" dirty="0">
                <a:latin typeface="Berlin Sans FB" panose="020E0602020502020306" pitchFamily="34" charset="0"/>
              </a:rPr>
              <a:t>Reference: RIC I 30; Lyon 152; RSC 16a</a:t>
            </a:r>
            <a:br>
              <a:rPr lang="en-US" sz="2000" dirty="0">
                <a:latin typeface="Berlin Sans FB" panose="020E0602020502020306" pitchFamily="34" charset="0"/>
              </a:rPr>
            </a:br>
            <a:r>
              <a:rPr lang="en-US" sz="2000" dirty="0">
                <a:latin typeface="Berlin Sans FB" panose="020E0602020502020306" pitchFamily="34" charset="0"/>
              </a:rPr>
              <a:t>Certification: NGC Ancients  Ch XF  Strike: 5/5 Surface: 4/5  4934586-001</a:t>
            </a:r>
            <a:br>
              <a:rPr lang="en-US" sz="2000" dirty="0">
                <a:latin typeface="Berlin Sans FB" panose="020E0602020502020306" pitchFamily="34" charset="0"/>
              </a:rPr>
            </a:br>
            <a:r>
              <a:rPr lang="en-US" sz="2000" dirty="0">
                <a:latin typeface="Berlin Sans FB" panose="020E0602020502020306" pitchFamily="34" charset="0"/>
              </a:rPr>
              <a:t> TI CAESAR DIVI AVG F AVGVSTVS, laureate head of Tiberius right.</a:t>
            </a:r>
            <a:br>
              <a:rPr lang="en-US" sz="2000" dirty="0">
                <a:latin typeface="Berlin Sans FB" panose="020E0602020502020306" pitchFamily="34" charset="0"/>
              </a:rPr>
            </a:br>
            <a:r>
              <a:rPr lang="en-US" sz="2000" dirty="0">
                <a:latin typeface="Berlin Sans FB" panose="020E0602020502020306" pitchFamily="34" charset="0"/>
              </a:rPr>
              <a:t>PONTIF MAXIM , Livia (as Pax), spear in right hand, olive branch in left, seated right on chair.</a:t>
            </a:r>
            <a:br>
              <a:rPr lang="en-US" sz="2000" dirty="0">
                <a:latin typeface="Berlin Sans FB" panose="020E0602020502020306" pitchFamily="34" charset="0"/>
              </a:rPr>
            </a:br>
            <a:r>
              <a:rPr lang="en-US" sz="2000" dirty="0">
                <a:latin typeface="Berlin Sans FB" panose="020E0602020502020306" pitchFamily="34" charset="0"/>
              </a:rPr>
              <a:t>This is the coin described in the bible as the "tribute penny".</a:t>
            </a:r>
            <a:br>
              <a:rPr lang="en-US" sz="2000" dirty="0">
                <a:latin typeface="Berlin Sans FB" panose="020E0602020502020306" pitchFamily="34" charset="0"/>
              </a:rPr>
            </a:br>
            <a:endParaRPr lang="en-US" sz="2000"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446F155B-8352-4202-8FDC-747B5CE99895}"/>
              </a:ext>
            </a:extLst>
          </p:cNvPr>
          <p:cNvSpPr>
            <a:spLocks noGrp="1"/>
          </p:cNvSpPr>
          <p:nvPr>
            <p:ph idx="1"/>
          </p:nvPr>
        </p:nvSpPr>
        <p:spPr>
          <a:xfrm>
            <a:off x="5943600" y="2968624"/>
            <a:ext cx="6248400" cy="4285616"/>
          </a:xfrm>
        </p:spPr>
        <p:txBody>
          <a:bodyPr>
            <a:normAutofit fontScale="55000" lnSpcReduction="20000"/>
          </a:bodyPr>
          <a:lstStyle/>
          <a:p>
            <a:pPr marL="0" indent="0">
              <a:buNone/>
            </a:pPr>
            <a:r>
              <a:rPr lang="en-US" sz="3300" dirty="0">
                <a:latin typeface="Berlin Sans FB" panose="020E0602020502020306" pitchFamily="34" charset="0"/>
              </a:rPr>
              <a:t>Augustus - Roman Emperor: 27 B.C. - 14 A.D.</a:t>
            </a:r>
          </a:p>
          <a:p>
            <a:pPr marL="0" indent="0">
              <a:buNone/>
            </a:pPr>
            <a:r>
              <a:rPr lang="en-US" sz="3300" u="sng" dirty="0">
                <a:latin typeface="Berlin Sans FB" panose="020E0602020502020306" pitchFamily="34" charset="0"/>
              </a:rPr>
              <a:t>THE BIBLICAL TRIBUTE PENNY</a:t>
            </a:r>
          </a:p>
          <a:p>
            <a:pPr marL="0" indent="0">
              <a:buNone/>
            </a:pPr>
            <a:r>
              <a:rPr lang="en-US" sz="3300" dirty="0">
                <a:latin typeface="Berlin Sans FB" panose="020E0602020502020306" pitchFamily="34" charset="0"/>
              </a:rPr>
              <a:t>Silver Denarius 19mm (3.79 grams) </a:t>
            </a:r>
            <a:r>
              <a:rPr lang="en-US" sz="3300" dirty="0" err="1">
                <a:latin typeface="Berlin Sans FB" panose="020E0602020502020306" pitchFamily="34" charset="0"/>
              </a:rPr>
              <a:t>Lugdunum</a:t>
            </a:r>
            <a:r>
              <a:rPr lang="en-US" sz="3300" dirty="0">
                <a:latin typeface="Berlin Sans FB" panose="020E0602020502020306" pitchFamily="34" charset="0"/>
              </a:rPr>
              <a:t> (Lyon) mint. Struck 2 B.C. - 2 A.D.</a:t>
            </a:r>
          </a:p>
          <a:p>
            <a:pPr marL="0" indent="0">
              <a:buNone/>
            </a:pPr>
            <a:r>
              <a:rPr lang="en-US" sz="3300" dirty="0">
                <a:latin typeface="Berlin Sans FB" panose="020E0602020502020306" pitchFamily="34" charset="0"/>
              </a:rPr>
              <a:t>Reference: RSC 43; RIC I 207</a:t>
            </a:r>
          </a:p>
          <a:p>
            <a:pPr marL="0" indent="0">
              <a:buNone/>
            </a:pPr>
            <a:r>
              <a:rPr lang="en-US" sz="3300" dirty="0">
                <a:latin typeface="Berlin Sans FB" panose="020E0602020502020306" pitchFamily="34" charset="0"/>
              </a:rPr>
              <a:t>CAESAR AVGVSTVS DIVI F. PATER PATRIAE, his laurel head right.</a:t>
            </a:r>
          </a:p>
          <a:p>
            <a:pPr marL="0" indent="0">
              <a:buNone/>
            </a:pPr>
            <a:r>
              <a:rPr lang="en-US" sz="3300" dirty="0">
                <a:latin typeface="Berlin Sans FB" panose="020E0602020502020306" pitchFamily="34" charset="0"/>
              </a:rPr>
              <a:t>C . L . CAESARES AVGVSTI F . COS . DESIG . PRINC . IVVENT., Caius and Lucius Caesars standing facing, shields and spears between them; above, between the spears, </a:t>
            </a:r>
            <a:r>
              <a:rPr lang="en-US" sz="3300" dirty="0" err="1">
                <a:latin typeface="Berlin Sans FB" panose="020E0602020502020306" pitchFamily="34" charset="0"/>
              </a:rPr>
              <a:t>simpulum</a:t>
            </a:r>
            <a:r>
              <a:rPr lang="en-US" sz="3300" dirty="0">
                <a:latin typeface="Berlin Sans FB" panose="020E0602020502020306" pitchFamily="34" charset="0"/>
              </a:rPr>
              <a:t> and </a:t>
            </a:r>
            <a:r>
              <a:rPr lang="en-US" sz="3300" dirty="0" err="1">
                <a:latin typeface="Berlin Sans FB" panose="020E0602020502020306" pitchFamily="34" charset="0"/>
              </a:rPr>
              <a:t>lituus</a:t>
            </a:r>
            <a:r>
              <a:rPr lang="en-US" sz="3300" dirty="0">
                <a:latin typeface="Berlin Sans FB" panose="020E0602020502020306" pitchFamily="34" charset="0"/>
              </a:rPr>
              <a:t> turned inwards. </a:t>
            </a:r>
          </a:p>
          <a:p>
            <a:pPr marL="0" indent="0">
              <a:buNone/>
            </a:pPr>
            <a:r>
              <a:rPr lang="en-US" sz="3300" dirty="0">
                <a:latin typeface="Berlin Sans FB" panose="020E0602020502020306" pitchFamily="34" charset="0"/>
              </a:rPr>
              <a:t>* Numismatic: There are two types of silver Roman coins that were described in the Tribute Penny, with this being one of the more likely two candidates, as it was a more common to circulation in the area where Jesus Christ lived. </a:t>
            </a:r>
          </a:p>
          <a:p>
            <a:endParaRPr lang="en-US" dirty="0"/>
          </a:p>
          <a:p>
            <a:endParaRPr lang="en-US" dirty="0"/>
          </a:p>
        </p:txBody>
      </p:sp>
      <p:pic>
        <p:nvPicPr>
          <p:cNvPr id="5122" name="Picture 2">
            <a:extLst>
              <a:ext uri="{FF2B5EF4-FFF2-40B4-BE49-F238E27FC236}">
                <a16:creationId xmlns:a16="http://schemas.microsoft.com/office/drawing/2014/main" id="{4B3A9AFD-6574-4519-9E12-14FEED7BA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 y="289559"/>
            <a:ext cx="2533650" cy="258535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41EB3F5D-A59E-4D06-9C79-4C8616B35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210" y="289560"/>
            <a:ext cx="2779953" cy="258535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406C2225-F9B3-47D8-B1A1-9666BDFA7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515" y="262572"/>
            <a:ext cx="2706052" cy="25842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5D25046-47EE-4F25-8A4E-8192C2AF0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7567" y="262572"/>
            <a:ext cx="2706052" cy="270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14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5E32-EDCA-43ED-B76F-C0FC9F945A91}"/>
              </a:ext>
            </a:extLst>
          </p:cNvPr>
          <p:cNvSpPr>
            <a:spLocks noGrp="1"/>
          </p:cNvSpPr>
          <p:nvPr>
            <p:ph type="title"/>
          </p:nvPr>
        </p:nvSpPr>
        <p:spPr>
          <a:xfrm>
            <a:off x="2762250" y="583009"/>
            <a:ext cx="10658475" cy="1407716"/>
          </a:xfrm>
        </p:spPr>
        <p:txBody>
          <a:bodyPr>
            <a:normAutofit fontScale="90000"/>
          </a:bodyPr>
          <a:lstStyle/>
          <a:p>
            <a:r>
              <a:rPr lang="en-US" sz="8000" dirty="0">
                <a:latin typeface="Impact" panose="020B0806030902050204" pitchFamily="34" charset="0"/>
              </a:rPr>
              <a:t>ILYA ZLOBIN</a:t>
            </a:r>
            <a:br>
              <a:rPr lang="en-US" dirty="0"/>
            </a:br>
            <a:r>
              <a:rPr lang="en-US" dirty="0"/>
              <a:t>World-Renowned Ancient Coin Expert</a:t>
            </a:r>
            <a:br>
              <a:rPr lang="en-US" dirty="0"/>
            </a:br>
            <a:r>
              <a:rPr lang="en-US" dirty="0"/>
              <a:t>Enthusiast, Author and Dealer</a:t>
            </a:r>
          </a:p>
        </p:txBody>
      </p:sp>
      <p:sp>
        <p:nvSpPr>
          <p:cNvPr id="3" name="Content Placeholder 2">
            <a:extLst>
              <a:ext uri="{FF2B5EF4-FFF2-40B4-BE49-F238E27FC236}">
                <a16:creationId xmlns:a16="http://schemas.microsoft.com/office/drawing/2014/main" id="{7BE5CBDB-6085-4FBC-B86B-80338A27DC63}"/>
              </a:ext>
            </a:extLst>
          </p:cNvPr>
          <p:cNvSpPr>
            <a:spLocks noGrp="1"/>
          </p:cNvSpPr>
          <p:nvPr>
            <p:ph idx="1"/>
          </p:nvPr>
        </p:nvSpPr>
        <p:spPr>
          <a:xfrm>
            <a:off x="838200" y="2911475"/>
            <a:ext cx="10515600" cy="4351338"/>
          </a:xfrm>
        </p:spPr>
        <p:txBody>
          <a:bodyPr/>
          <a:lstStyle/>
          <a:p>
            <a:r>
              <a:rPr lang="en-US" dirty="0"/>
              <a:t>Author of Dozens of Articles and Videos about Ancient Coins and Coin collecting</a:t>
            </a:r>
          </a:p>
          <a:p>
            <a:r>
              <a:rPr lang="en-US" dirty="0"/>
              <a:t>Dealing in Ancient Coins for Over a Decade </a:t>
            </a:r>
          </a:p>
          <a:p>
            <a:r>
              <a:rPr lang="en-US" dirty="0"/>
              <a:t>Has worked with over 80,000 ancient medieval and world coins and artifacts</a:t>
            </a:r>
          </a:p>
          <a:p>
            <a:r>
              <a:rPr lang="en-US" dirty="0"/>
              <a:t>Has ONLINE SHOP with over 19,000 item selection</a:t>
            </a:r>
          </a:p>
          <a:p>
            <a:pPr algn="ctr"/>
            <a:r>
              <a:rPr lang="en-US" dirty="0"/>
              <a:t>For more information visit:</a:t>
            </a:r>
            <a:br>
              <a:rPr lang="en-US" dirty="0"/>
            </a:br>
            <a:r>
              <a:rPr lang="en-US" sz="4800" dirty="0">
                <a:hlinkClick r:id="rId2"/>
              </a:rPr>
              <a:t>www.TrustedCoins.com</a:t>
            </a:r>
            <a:endParaRPr lang="en-US" sz="4800" dirty="0"/>
          </a:p>
          <a:p>
            <a:pPr marL="0" indent="0">
              <a:buNone/>
            </a:pPr>
            <a:endParaRPr lang="en-US" dirty="0"/>
          </a:p>
        </p:txBody>
      </p:sp>
      <p:pic>
        <p:nvPicPr>
          <p:cNvPr id="1026" name="Picture 2" descr="Mr. Ilya Zlobin, world-renowned expert numismatist, enthusiast, author and dealer in authentic ancient Greek, ancient Roman, ancient Byzantine, world coins &amp; more.">
            <a:hlinkClick r:id="rId3"/>
            <a:extLst>
              <a:ext uri="{FF2B5EF4-FFF2-40B4-BE49-F238E27FC236}">
                <a16:creationId xmlns:a16="http://schemas.microsoft.com/office/drawing/2014/main" id="{3B1B428B-497A-4C3D-A009-55052EC5E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67794" cy="266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3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B249-9E71-477D-8B7A-E6A68D23C4B6}"/>
              </a:ext>
            </a:extLst>
          </p:cNvPr>
          <p:cNvSpPr>
            <a:spLocks noGrp="1"/>
          </p:cNvSpPr>
          <p:nvPr>
            <p:ph type="title"/>
          </p:nvPr>
        </p:nvSpPr>
        <p:spPr>
          <a:xfrm>
            <a:off x="0" y="0"/>
            <a:ext cx="12192000" cy="796834"/>
          </a:xfrm>
        </p:spPr>
        <p:txBody>
          <a:bodyPr>
            <a:normAutofit/>
          </a:bodyPr>
          <a:lstStyle/>
          <a:p>
            <a:pPr algn="ctr"/>
            <a:r>
              <a:rPr lang="en-US" dirty="0">
                <a:latin typeface="Impact" panose="020B0806030902050204" pitchFamily="34" charset="0"/>
              </a:rPr>
              <a:t>The Pontius Pilate Coins – Christ Crucifixion</a:t>
            </a:r>
          </a:p>
        </p:txBody>
      </p:sp>
      <p:pic>
        <p:nvPicPr>
          <p:cNvPr id="1026" name="Picture 2">
            <a:extLst>
              <a:ext uri="{FF2B5EF4-FFF2-40B4-BE49-F238E27FC236}">
                <a16:creationId xmlns:a16="http://schemas.microsoft.com/office/drawing/2014/main" id="{6FF63B00-811F-4243-9B59-8825C48A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05" y="796834"/>
            <a:ext cx="3186834" cy="2919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8E7691-CA72-4079-A9B6-7DFD13CCC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240" y="796835"/>
            <a:ext cx="3141112" cy="2919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37F162-C037-4F0B-9F6E-9368273074BD}"/>
              </a:ext>
            </a:extLst>
          </p:cNvPr>
          <p:cNvSpPr txBox="1"/>
          <p:nvPr/>
        </p:nvSpPr>
        <p:spPr>
          <a:xfrm>
            <a:off x="1" y="3984171"/>
            <a:ext cx="12115800" cy="3693319"/>
          </a:xfrm>
          <a:prstGeom prst="rect">
            <a:avLst/>
          </a:prstGeom>
          <a:noFill/>
        </p:spPr>
        <p:txBody>
          <a:bodyPr wrap="square" rtlCol="0">
            <a:spAutoFit/>
          </a:bodyPr>
          <a:lstStyle/>
          <a:p>
            <a:pPr algn="ctr"/>
            <a:r>
              <a:rPr lang="en-US" b="1" i="1" dirty="0"/>
              <a:t>Judaea - Holy Land Area</a:t>
            </a:r>
            <a:br>
              <a:rPr lang="en-US" dirty="0"/>
            </a:br>
            <a:r>
              <a:rPr lang="en-US" b="1" dirty="0">
                <a:hlinkClick r:id="rId4"/>
              </a:rPr>
              <a:t>Pontius Pilate</a:t>
            </a:r>
            <a:r>
              <a:rPr lang="en-US" b="1" dirty="0"/>
              <a:t> - Prefect of Judaea: 26-36 A.D.</a:t>
            </a:r>
            <a:br>
              <a:rPr lang="en-US" b="1" dirty="0"/>
            </a:br>
            <a:r>
              <a:rPr lang="en-US" b="1" dirty="0"/>
              <a:t>under </a:t>
            </a:r>
            <a:r>
              <a:rPr lang="en-US" b="1" dirty="0">
                <a:hlinkClick r:id="rId5"/>
              </a:rPr>
              <a:t>Tiberius</a:t>
            </a:r>
            <a:r>
              <a:rPr lang="en-US" b="1" dirty="0"/>
              <a:t> - </a:t>
            </a:r>
            <a:r>
              <a:rPr lang="en-US" b="1" dirty="0">
                <a:hlinkClick r:id="rId6"/>
              </a:rPr>
              <a:t>Roman Emperor</a:t>
            </a:r>
            <a:r>
              <a:rPr lang="en-US" b="1" dirty="0"/>
              <a:t>: 14-37 A.D.</a:t>
            </a:r>
            <a:br>
              <a:rPr lang="en-US" b="1" dirty="0"/>
            </a:br>
            <a:r>
              <a:rPr lang="en-US" dirty="0"/>
              <a:t>Bronze Prutah 16mm (2.08 grams)</a:t>
            </a:r>
            <a:br>
              <a:rPr lang="en-US" dirty="0"/>
            </a:br>
            <a:r>
              <a:rPr lang="en-US" b="1" dirty="0"/>
              <a:t>Struck at the mint of </a:t>
            </a:r>
            <a:r>
              <a:rPr lang="en-US" dirty="0">
                <a:hlinkClick r:id="rId7"/>
              </a:rPr>
              <a:t>Jerusalem</a:t>
            </a:r>
            <a:r>
              <a:rPr lang="en-US" dirty="0"/>
              <a:t> </a:t>
            </a:r>
            <a:r>
              <a:rPr lang="en-US" b="1" dirty="0"/>
              <a:t>29/30 A.D.</a:t>
            </a:r>
            <a:br>
              <a:rPr lang="en-US" dirty="0"/>
            </a:br>
            <a:r>
              <a:rPr lang="en-US" dirty="0"/>
              <a:t>Reference: Hendin 1341 (5th Edition); Hendin 648 (3rd Edition)</a:t>
            </a:r>
            <a:br>
              <a:rPr lang="en-US" dirty="0"/>
            </a:br>
            <a:r>
              <a:rPr lang="en-US" b="1" dirty="0"/>
              <a:t>Certification: </a:t>
            </a:r>
            <a:r>
              <a:rPr lang="en-US" b="1" dirty="0">
                <a:hlinkClick r:id="rId8"/>
              </a:rPr>
              <a:t>NGC Ancients</a:t>
            </a:r>
            <a:r>
              <a:rPr lang="en-US" b="1" dirty="0"/>
              <a:t> Ch VF  Strike: 4/5 Surface: 4/5  4680615-006</a:t>
            </a:r>
            <a:br>
              <a:rPr lang="en-US" b="1" dirty="0"/>
            </a:br>
            <a:r>
              <a:rPr lang="en-US" dirty="0"/>
              <a:t>Obverse: Three bound ears of barley, the outer two ears droop, surrounded by IOY</a:t>
            </a:r>
            <a:r>
              <a:rPr lang="el-GR" dirty="0"/>
              <a:t>Λ</a:t>
            </a:r>
            <a:r>
              <a:rPr lang="en-US" dirty="0"/>
              <a:t>IA KAICAPOC. </a:t>
            </a:r>
            <a:br>
              <a:rPr lang="en-US" dirty="0"/>
            </a:br>
            <a:r>
              <a:rPr lang="en-US" dirty="0"/>
              <a:t>Reverse: Libation ladle (</a:t>
            </a:r>
            <a:r>
              <a:rPr lang="en-US" dirty="0" err="1"/>
              <a:t>simpulum</a:t>
            </a:r>
            <a:r>
              <a:rPr lang="en-US" dirty="0"/>
              <a:t>) surrounded by TIBEPIOY KAICAPOC (of Tiberius Caesar) and date LIC (Year 16).</a:t>
            </a:r>
          </a:p>
          <a:p>
            <a:pPr algn="ctr"/>
            <a:r>
              <a:rPr lang="en-US" b="1" i="1" dirty="0"/>
              <a:t>* Numismatic Note: </a:t>
            </a:r>
            <a:r>
              <a:rPr lang="en-US" i="1" dirty="0"/>
              <a:t>This authentic ancient coin was used in everyday trade during the </a:t>
            </a:r>
            <a:r>
              <a:rPr lang="en-US" b="1" i="1" dirty="0"/>
              <a:t>lifetime of </a:t>
            </a:r>
            <a:r>
              <a:rPr lang="en-US" b="1" i="1" dirty="0">
                <a:hlinkClick r:id="rId9"/>
              </a:rPr>
              <a:t>Jesus Christ</a:t>
            </a:r>
            <a:r>
              <a:rPr lang="en-US" b="1" i="1" dirty="0"/>
              <a:t> in Jerusalem</a:t>
            </a:r>
            <a:r>
              <a:rPr lang="en-US" i="1" dirty="0"/>
              <a:t> and surrounding areas. </a:t>
            </a:r>
            <a:r>
              <a:rPr lang="en-US" b="1" i="1" dirty="0"/>
              <a:t>An important historically significant biblical coin</a:t>
            </a:r>
            <a:r>
              <a:rPr lang="en-US" i="1" dirty="0"/>
              <a:t> of emperor </a:t>
            </a:r>
            <a:r>
              <a:rPr lang="en-US" i="1" dirty="0">
                <a:hlinkClick r:id="rId5"/>
              </a:rPr>
              <a:t>Tiberius</a:t>
            </a:r>
            <a:r>
              <a:rPr lang="en-US" i="1" dirty="0"/>
              <a:t> during whose rule Jesus Christ was crucified under the Roman prefect of Judaea, </a:t>
            </a:r>
            <a:r>
              <a:rPr lang="en-US" i="1" dirty="0">
                <a:hlinkClick r:id="rId4"/>
              </a:rPr>
              <a:t>Pontius Pilate</a:t>
            </a:r>
            <a:r>
              <a:rPr lang="en-US" i="1" dirty="0"/>
              <a:t>. </a:t>
            </a:r>
            <a:endParaRPr lang="en-US" dirty="0"/>
          </a:p>
          <a:p>
            <a:pPr algn="ctr"/>
            <a:endParaRPr lang="en-US" dirty="0"/>
          </a:p>
        </p:txBody>
      </p:sp>
    </p:spTree>
    <p:extLst>
      <p:ext uri="{BB962C8B-B14F-4D97-AF65-F5344CB8AC3E}">
        <p14:creationId xmlns:p14="http://schemas.microsoft.com/office/powerpoint/2010/main" val="297702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4AECC79-9381-4ACC-8440-E7CCB7CB7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48412"/>
            <a:ext cx="4410666" cy="4269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C7FBF8-CBCD-407C-8F8F-4676D6456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50" y="0"/>
            <a:ext cx="4612150" cy="43661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1F876A-606D-4A38-8E9D-88A224C84A47}"/>
              </a:ext>
            </a:extLst>
          </p:cNvPr>
          <p:cNvSpPr txBox="1"/>
          <p:nvPr/>
        </p:nvSpPr>
        <p:spPr>
          <a:xfrm>
            <a:off x="177800" y="4317755"/>
            <a:ext cx="11836400" cy="2585323"/>
          </a:xfrm>
          <a:prstGeom prst="rect">
            <a:avLst/>
          </a:prstGeom>
          <a:noFill/>
        </p:spPr>
        <p:txBody>
          <a:bodyPr wrap="square" rtlCol="0">
            <a:spAutoFit/>
          </a:bodyPr>
          <a:lstStyle/>
          <a:p>
            <a:pPr algn="ctr"/>
            <a:r>
              <a:rPr lang="en-US" b="1" i="1" dirty="0"/>
              <a:t>Judaea - Holy Land Area</a:t>
            </a:r>
            <a:br>
              <a:rPr lang="en-US" dirty="0"/>
            </a:br>
            <a:r>
              <a:rPr lang="en-US" dirty="0"/>
              <a:t> </a:t>
            </a:r>
            <a:r>
              <a:rPr lang="en-US" b="1" dirty="0">
                <a:hlinkClick r:id="rId4"/>
              </a:rPr>
              <a:t>Pontius Pilate</a:t>
            </a:r>
            <a:r>
              <a:rPr lang="en-US" b="1" dirty="0"/>
              <a:t> - Prefect of Judaea: 26-36 A.D.</a:t>
            </a:r>
            <a:br>
              <a:rPr lang="en-US" b="1" dirty="0"/>
            </a:br>
            <a:r>
              <a:rPr lang="en-US" b="1" dirty="0"/>
              <a:t> under </a:t>
            </a:r>
            <a:r>
              <a:rPr lang="en-US" b="1" dirty="0">
                <a:hlinkClick r:id="rId5"/>
              </a:rPr>
              <a:t>Tiberius</a:t>
            </a:r>
            <a:r>
              <a:rPr lang="en-US" b="1" dirty="0"/>
              <a:t> - </a:t>
            </a:r>
            <a:r>
              <a:rPr lang="en-US" b="1" dirty="0">
                <a:hlinkClick r:id="rId6"/>
              </a:rPr>
              <a:t>Roman Emperor</a:t>
            </a:r>
            <a:r>
              <a:rPr lang="en-US" b="1" dirty="0"/>
              <a:t>: 14-37 A.D.</a:t>
            </a:r>
            <a:br>
              <a:rPr lang="en-US" b="1" dirty="0"/>
            </a:br>
            <a:r>
              <a:rPr lang="en-US" b="1" dirty="0"/>
              <a:t> </a:t>
            </a:r>
            <a:r>
              <a:rPr lang="en-US" dirty="0"/>
              <a:t>Bronze Prutah 15mm (1.89 grams)</a:t>
            </a:r>
            <a:br>
              <a:rPr lang="en-US" dirty="0"/>
            </a:br>
            <a:r>
              <a:rPr lang="en-US" dirty="0"/>
              <a:t> </a:t>
            </a:r>
            <a:r>
              <a:rPr lang="en-US" b="1" dirty="0"/>
              <a:t>Struck at the mint of </a:t>
            </a:r>
            <a:r>
              <a:rPr lang="en-US" dirty="0">
                <a:hlinkClick r:id="rId7"/>
              </a:rPr>
              <a:t>Jerusalem</a:t>
            </a:r>
            <a:r>
              <a:rPr lang="en-US" dirty="0"/>
              <a:t> </a:t>
            </a:r>
            <a:r>
              <a:rPr lang="en-US" b="1" dirty="0" err="1"/>
              <a:t>Jerusalem</a:t>
            </a:r>
            <a:r>
              <a:rPr lang="en-US" b="1" dirty="0"/>
              <a:t> 30/31 A.D.</a:t>
            </a:r>
            <a:br>
              <a:rPr lang="en-US" dirty="0"/>
            </a:br>
            <a:r>
              <a:rPr lang="en-US" dirty="0"/>
              <a:t> Reference: Hendin 1342 (5th Edition)</a:t>
            </a:r>
            <a:br>
              <a:rPr lang="en-US" dirty="0"/>
            </a:br>
            <a:r>
              <a:rPr lang="en-US" dirty="0"/>
              <a:t> </a:t>
            </a:r>
            <a:r>
              <a:rPr lang="en-US" b="1" dirty="0"/>
              <a:t>Certification: </a:t>
            </a:r>
            <a:r>
              <a:rPr lang="en-US" b="1" dirty="0">
                <a:hlinkClick r:id="rId8"/>
              </a:rPr>
              <a:t>NGC Ancients</a:t>
            </a:r>
            <a:r>
              <a:rPr lang="en-US" b="1" dirty="0"/>
              <a:t> VF  Strike: 4/5 Surface: 4/5  4680615-010</a:t>
            </a:r>
            <a:br>
              <a:rPr lang="en-US" dirty="0"/>
            </a:br>
            <a:r>
              <a:rPr lang="en-US" dirty="0"/>
              <a:t> Obverse: </a:t>
            </a:r>
            <a:r>
              <a:rPr lang="en-US" dirty="0" err="1"/>
              <a:t>Lituus</a:t>
            </a:r>
            <a:r>
              <a:rPr lang="en-US" dirty="0"/>
              <a:t>, surrounded by TIBEPIOY KAICAPOC (= Tiberius Caesar).</a:t>
            </a:r>
            <a:br>
              <a:rPr lang="en-US" dirty="0"/>
            </a:br>
            <a:r>
              <a:rPr lang="en-US" dirty="0"/>
              <a:t> Reverse: Date LIZ (= year 17 of Tiberius' reign = 30/31 A.D.) within wreath.</a:t>
            </a:r>
          </a:p>
        </p:txBody>
      </p:sp>
    </p:spTree>
    <p:extLst>
      <p:ext uri="{BB962C8B-B14F-4D97-AF65-F5344CB8AC3E}">
        <p14:creationId xmlns:p14="http://schemas.microsoft.com/office/powerpoint/2010/main" val="123059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F377-0980-449F-8A2F-D02479804854}"/>
              </a:ext>
            </a:extLst>
          </p:cNvPr>
          <p:cNvSpPr>
            <a:spLocks noGrp="1"/>
          </p:cNvSpPr>
          <p:nvPr>
            <p:ph type="title"/>
          </p:nvPr>
        </p:nvSpPr>
        <p:spPr>
          <a:xfrm>
            <a:off x="215900" y="136525"/>
            <a:ext cx="9474200" cy="1857375"/>
          </a:xfrm>
        </p:spPr>
        <p:txBody>
          <a:bodyPr>
            <a:normAutofit fontScale="90000"/>
          </a:bodyPr>
          <a:lstStyle/>
          <a:p>
            <a:r>
              <a:rPr lang="en-US" dirty="0">
                <a:latin typeface="Impact" panose="020B0806030902050204" pitchFamily="34" charset="0"/>
              </a:rPr>
              <a:t>Nero Persecutes the Christians for their beliefs and blames them for the fire in Rome and Makes History</a:t>
            </a:r>
          </a:p>
        </p:txBody>
      </p:sp>
      <p:sp>
        <p:nvSpPr>
          <p:cNvPr id="3" name="Content Placeholder 2">
            <a:extLst>
              <a:ext uri="{FF2B5EF4-FFF2-40B4-BE49-F238E27FC236}">
                <a16:creationId xmlns:a16="http://schemas.microsoft.com/office/drawing/2014/main" id="{27F337C6-75F0-45DB-B5D5-641E5DEE16AE}"/>
              </a:ext>
            </a:extLst>
          </p:cNvPr>
          <p:cNvSpPr>
            <a:spLocks noGrp="1"/>
          </p:cNvSpPr>
          <p:nvPr>
            <p:ph idx="1"/>
          </p:nvPr>
        </p:nvSpPr>
        <p:spPr>
          <a:xfrm>
            <a:off x="0" y="1993900"/>
            <a:ext cx="9690100" cy="4864100"/>
          </a:xfrm>
        </p:spPr>
        <p:txBody>
          <a:bodyPr>
            <a:normAutofit fontScale="92500" lnSpcReduction="10000"/>
          </a:bodyPr>
          <a:lstStyle/>
          <a:p>
            <a:r>
              <a:rPr lang="en-US" dirty="0"/>
              <a:t>There was a great fire in Rome that burned down a large portion of the city giving rise to the term “Nero Fiddled” while Rome burned. </a:t>
            </a:r>
            <a:br>
              <a:rPr lang="en-US" dirty="0"/>
            </a:br>
            <a:endParaRPr lang="en-US" dirty="0"/>
          </a:p>
          <a:p>
            <a:r>
              <a:rPr lang="en-US" dirty="0"/>
              <a:t>According the Roman historian Tacitus, Nero accused Christians of starting the fire in order to remove suspicion from himself.</a:t>
            </a:r>
            <a:r>
              <a:rPr lang="en-US" baseline="30000" dirty="0"/>
              <a:t> </a:t>
            </a:r>
            <a:r>
              <a:rPr lang="en-US" dirty="0"/>
              <a:t>In this account, many Christians were arrested and brutally executed by "being thrown to the beasts, crucified, and being burned alive“</a:t>
            </a:r>
          </a:p>
          <a:p>
            <a:r>
              <a:rPr lang="en-US" dirty="0"/>
              <a:t>Nero also raises the taxes and debases the currency in order to build a great palace in Rome, which leads to the revolt of the Jewish people in Jerusalem and the burning down and the sacking of the Great temple of Jerusalem with the money plundered being used to build the Colosseum.  </a:t>
            </a:r>
          </a:p>
          <a:p>
            <a:r>
              <a:rPr lang="en-US" dirty="0"/>
              <a:t>Saint Paul is brought for trial under Nero’s reign. </a:t>
            </a:r>
          </a:p>
        </p:txBody>
      </p:sp>
      <p:pic>
        <p:nvPicPr>
          <p:cNvPr id="5" name="Picture 4">
            <a:extLst>
              <a:ext uri="{FF2B5EF4-FFF2-40B4-BE49-F238E27FC236}">
                <a16:creationId xmlns:a16="http://schemas.microsoft.com/office/drawing/2014/main" id="{16069F51-8E23-4F20-B81D-09BECD95C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100" y="0"/>
            <a:ext cx="4572572" cy="6858000"/>
          </a:xfrm>
          <a:prstGeom prst="rect">
            <a:avLst/>
          </a:prstGeom>
        </p:spPr>
      </p:pic>
    </p:spTree>
    <p:extLst>
      <p:ext uri="{BB962C8B-B14F-4D97-AF65-F5344CB8AC3E}">
        <p14:creationId xmlns:p14="http://schemas.microsoft.com/office/powerpoint/2010/main" val="2524300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9526B09-F6FB-4842-B026-B1CB8C8A2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74" y="0"/>
            <a:ext cx="5119688" cy="4914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43072F6-49C0-4DE8-ACCA-1A7CB7ED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62" y="0"/>
            <a:ext cx="5133949" cy="4914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F46DA1-F78F-477D-9956-3748A169DA1B}"/>
              </a:ext>
            </a:extLst>
          </p:cNvPr>
          <p:cNvSpPr txBox="1"/>
          <p:nvPr/>
        </p:nvSpPr>
        <p:spPr>
          <a:xfrm>
            <a:off x="53962" y="4823936"/>
            <a:ext cx="12192000" cy="1938992"/>
          </a:xfrm>
          <a:prstGeom prst="rect">
            <a:avLst/>
          </a:prstGeom>
          <a:noFill/>
        </p:spPr>
        <p:txBody>
          <a:bodyPr wrap="square" rtlCol="0">
            <a:spAutoFit/>
          </a:bodyPr>
          <a:lstStyle/>
          <a:p>
            <a:pPr algn="ctr"/>
            <a:r>
              <a:rPr lang="en-US" sz="2400" b="1" dirty="0">
                <a:hlinkClick r:id="rId4"/>
              </a:rPr>
              <a:t>Nero</a:t>
            </a:r>
            <a:r>
              <a:rPr lang="en-US" sz="2400" b="1" dirty="0"/>
              <a:t> - </a:t>
            </a:r>
            <a:r>
              <a:rPr lang="en-US" sz="2400" b="1" dirty="0">
                <a:hlinkClick r:id="rId5"/>
              </a:rPr>
              <a:t>Roman Emperor</a:t>
            </a:r>
            <a:r>
              <a:rPr lang="en-US" sz="2400" b="1" dirty="0"/>
              <a:t>: 54-68 A.D. </a:t>
            </a:r>
            <a:br>
              <a:rPr lang="en-US" sz="2400" b="1" dirty="0"/>
            </a:br>
            <a:r>
              <a:rPr lang="en-US" sz="2400" b="1" dirty="0"/>
              <a:t> </a:t>
            </a:r>
            <a:r>
              <a:rPr lang="en-US" sz="2400" dirty="0"/>
              <a:t>Silver Denarius 17mm  Rome mint, struck 67-68 A.D.</a:t>
            </a:r>
            <a:br>
              <a:rPr lang="en-US" sz="2400" dirty="0"/>
            </a:br>
            <a:r>
              <a:rPr lang="en-US" sz="2400" dirty="0"/>
              <a:t> Reference: RIC 72; RSC 320</a:t>
            </a:r>
            <a:br>
              <a:rPr lang="en-US" sz="2400" dirty="0"/>
            </a:br>
            <a:r>
              <a:rPr lang="en-US" sz="2400" dirty="0"/>
              <a:t>  IMP NERO CAESAR AVG PP, laureate head right.</a:t>
            </a:r>
            <a:br>
              <a:rPr lang="en-US" sz="2400" dirty="0"/>
            </a:br>
            <a:r>
              <a:rPr lang="en-US" sz="2400" dirty="0"/>
              <a:t> SA-LVS to either side of Salus seated left holding patera. </a:t>
            </a:r>
          </a:p>
        </p:txBody>
      </p:sp>
    </p:spTree>
    <p:extLst>
      <p:ext uri="{BB962C8B-B14F-4D97-AF65-F5344CB8AC3E}">
        <p14:creationId xmlns:p14="http://schemas.microsoft.com/office/powerpoint/2010/main" val="76434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3248-6D69-4DF7-B29F-5F153CC98D4E}"/>
              </a:ext>
            </a:extLst>
          </p:cNvPr>
          <p:cNvSpPr>
            <a:spLocks noGrp="1"/>
          </p:cNvSpPr>
          <p:nvPr>
            <p:ph type="title"/>
          </p:nvPr>
        </p:nvSpPr>
        <p:spPr>
          <a:xfrm>
            <a:off x="0" y="1"/>
            <a:ext cx="12192000" cy="2032000"/>
          </a:xfrm>
        </p:spPr>
        <p:txBody>
          <a:bodyPr>
            <a:normAutofit fontScale="90000"/>
          </a:bodyPr>
          <a:lstStyle/>
          <a:p>
            <a:r>
              <a:rPr lang="en-US" dirty="0">
                <a:latin typeface="Impact" panose="020B0806030902050204" pitchFamily="34" charset="0"/>
              </a:rPr>
              <a:t>Saint Paul Original Named Saul of the Ancient Town of Tarsus Travels the Ancient World Preaching the Message – Travels of Saint Paul – Towns He Travelled</a:t>
            </a:r>
          </a:p>
        </p:txBody>
      </p:sp>
      <p:sp>
        <p:nvSpPr>
          <p:cNvPr id="3" name="Content Placeholder 2">
            <a:extLst>
              <a:ext uri="{FF2B5EF4-FFF2-40B4-BE49-F238E27FC236}">
                <a16:creationId xmlns:a16="http://schemas.microsoft.com/office/drawing/2014/main" id="{04AF6588-39F0-4F88-9EAD-B8467D992B2B}"/>
              </a:ext>
            </a:extLst>
          </p:cNvPr>
          <p:cNvSpPr>
            <a:spLocks noGrp="1"/>
          </p:cNvSpPr>
          <p:nvPr>
            <p:ph idx="1"/>
          </p:nvPr>
        </p:nvSpPr>
        <p:spPr>
          <a:xfrm>
            <a:off x="0" y="2032000"/>
            <a:ext cx="12192000" cy="4825999"/>
          </a:xfrm>
        </p:spPr>
        <p:txBody>
          <a:bodyPr numCol="4">
            <a:normAutofit fontScale="85000" lnSpcReduction="10000"/>
          </a:bodyPr>
          <a:lstStyle/>
          <a:p>
            <a:pPr marL="0" indent="0">
              <a:buNone/>
            </a:pPr>
            <a:r>
              <a:rPr lang="en-US" sz="2400" b="1" dirty="0"/>
              <a:t>St. Paul's 1st Journey (Acts: 13:1-14:28)</a:t>
            </a:r>
          </a:p>
          <a:p>
            <a:pPr marL="0" indent="0">
              <a:buNone/>
            </a:pPr>
            <a:r>
              <a:rPr lang="en-US" sz="2400" dirty="0"/>
              <a:t>Antioch in </a:t>
            </a:r>
            <a:r>
              <a:rPr lang="en-US" sz="2400" dirty="0" err="1"/>
              <a:t>Selucis</a:t>
            </a:r>
            <a:r>
              <a:rPr lang="en-US" sz="2400" dirty="0"/>
              <a:t> and Pieria</a:t>
            </a:r>
          </a:p>
          <a:p>
            <a:pPr marL="0" indent="0">
              <a:buNone/>
            </a:pPr>
            <a:r>
              <a:rPr lang="en-US" sz="2400" dirty="0"/>
              <a:t>Salamis in Cyprus</a:t>
            </a:r>
          </a:p>
          <a:p>
            <a:pPr marL="0" indent="0">
              <a:buNone/>
            </a:pPr>
            <a:r>
              <a:rPr lang="en-US" sz="2400" dirty="0" err="1"/>
              <a:t>Paphos</a:t>
            </a:r>
            <a:r>
              <a:rPr lang="en-US" sz="2400" dirty="0"/>
              <a:t> in Cyprus</a:t>
            </a:r>
          </a:p>
          <a:p>
            <a:pPr marL="0" indent="0">
              <a:buNone/>
            </a:pPr>
            <a:r>
              <a:rPr lang="en-US" sz="2400" dirty="0" err="1"/>
              <a:t>Perga</a:t>
            </a:r>
            <a:r>
              <a:rPr lang="en-US" sz="2400" dirty="0"/>
              <a:t> in Pamphylia</a:t>
            </a:r>
          </a:p>
          <a:p>
            <a:pPr marL="0" indent="0">
              <a:buNone/>
            </a:pPr>
            <a:r>
              <a:rPr lang="en-US" sz="2400" dirty="0"/>
              <a:t>Lycaonia</a:t>
            </a:r>
          </a:p>
          <a:p>
            <a:pPr marL="0" indent="0">
              <a:buNone/>
            </a:pPr>
            <a:r>
              <a:rPr lang="en-US" sz="2400" dirty="0"/>
              <a:t>Lystra in Lycaonia</a:t>
            </a:r>
          </a:p>
          <a:p>
            <a:pPr marL="0" indent="0">
              <a:buNone/>
            </a:pPr>
            <a:r>
              <a:rPr lang="en-US" sz="2400" dirty="0" err="1"/>
              <a:t>Derbe</a:t>
            </a:r>
            <a:r>
              <a:rPr lang="en-US" sz="2400" dirty="0"/>
              <a:t> in Lycaonia</a:t>
            </a:r>
          </a:p>
          <a:p>
            <a:pPr marL="0" indent="0">
              <a:buNone/>
            </a:pPr>
            <a:r>
              <a:rPr lang="en-US" sz="2400" b="1" dirty="0"/>
              <a:t>St. Paul's 2nd Journey (Acts 15:36-18:22) </a:t>
            </a:r>
          </a:p>
          <a:p>
            <a:pPr marL="0" indent="0">
              <a:buNone/>
            </a:pPr>
            <a:r>
              <a:rPr lang="en-US" sz="2400" dirty="0"/>
              <a:t>Antioch, </a:t>
            </a:r>
            <a:r>
              <a:rPr lang="en-US" sz="2400" dirty="0" err="1"/>
              <a:t>Selucis</a:t>
            </a:r>
            <a:r>
              <a:rPr lang="en-US" sz="2400" dirty="0"/>
              <a:t> and Pieria</a:t>
            </a:r>
          </a:p>
          <a:p>
            <a:pPr marL="0" indent="0">
              <a:buNone/>
            </a:pPr>
            <a:r>
              <a:rPr lang="en-US" sz="2400" dirty="0" err="1"/>
              <a:t>Tarsos</a:t>
            </a:r>
            <a:r>
              <a:rPr lang="en-US" sz="2400" dirty="0"/>
              <a:t> in Cilicia</a:t>
            </a:r>
          </a:p>
          <a:p>
            <a:pPr marL="0" indent="0">
              <a:buNone/>
            </a:pPr>
            <a:r>
              <a:rPr lang="en-US" sz="2400" dirty="0" err="1"/>
              <a:t>Derbe</a:t>
            </a:r>
            <a:r>
              <a:rPr lang="en-US" sz="2400" dirty="0"/>
              <a:t> in Lycaonia</a:t>
            </a:r>
          </a:p>
          <a:p>
            <a:pPr marL="0" indent="0">
              <a:buNone/>
            </a:pPr>
            <a:r>
              <a:rPr lang="en-US" sz="2400" dirty="0"/>
              <a:t>Lystra in Lycaonia</a:t>
            </a:r>
          </a:p>
          <a:p>
            <a:pPr marL="0" indent="0">
              <a:buNone/>
            </a:pPr>
            <a:r>
              <a:rPr lang="en-US" sz="2400" dirty="0"/>
              <a:t>Iconium in Lycaonia</a:t>
            </a:r>
          </a:p>
          <a:p>
            <a:pPr marL="0" indent="0">
              <a:buNone/>
            </a:pPr>
            <a:r>
              <a:rPr lang="en-US" sz="2400" dirty="0"/>
              <a:t>Antioch in Pisidia</a:t>
            </a:r>
          </a:p>
          <a:p>
            <a:pPr marL="0" indent="0">
              <a:buNone/>
            </a:pPr>
            <a:r>
              <a:rPr lang="en-US" sz="2400" dirty="0"/>
              <a:t>Troas</a:t>
            </a:r>
          </a:p>
          <a:p>
            <a:pPr marL="0" indent="0">
              <a:buNone/>
            </a:pPr>
            <a:r>
              <a:rPr lang="en-US" sz="2400" dirty="0"/>
              <a:t>Neapolis in Macedonia</a:t>
            </a:r>
          </a:p>
          <a:p>
            <a:pPr marL="0" indent="0">
              <a:buNone/>
            </a:pPr>
            <a:r>
              <a:rPr lang="en-US" sz="2400" dirty="0"/>
              <a:t>Philippi in Macedonia</a:t>
            </a:r>
          </a:p>
          <a:p>
            <a:pPr marL="0" indent="0">
              <a:buNone/>
            </a:pPr>
            <a:r>
              <a:rPr lang="en-US" sz="2400" dirty="0"/>
              <a:t>Thessalonica in Macedonia</a:t>
            </a:r>
          </a:p>
          <a:p>
            <a:pPr marL="0" indent="0">
              <a:buNone/>
            </a:pPr>
            <a:r>
              <a:rPr lang="en-US" sz="2400" dirty="0" err="1"/>
              <a:t>Beroea</a:t>
            </a:r>
            <a:r>
              <a:rPr lang="en-US" sz="2400" dirty="0"/>
              <a:t> in Macedonia</a:t>
            </a:r>
          </a:p>
          <a:p>
            <a:pPr marL="0" indent="0">
              <a:buNone/>
            </a:pPr>
            <a:r>
              <a:rPr lang="en-US" sz="2400" dirty="0"/>
              <a:t>Athens in Attica</a:t>
            </a:r>
          </a:p>
          <a:p>
            <a:pPr marL="0" indent="0">
              <a:buNone/>
            </a:pPr>
            <a:r>
              <a:rPr lang="en-US" sz="2400" dirty="0"/>
              <a:t>Corinth in </a:t>
            </a:r>
            <a:r>
              <a:rPr lang="en-US" sz="2400" dirty="0" err="1"/>
              <a:t>Corinthia</a:t>
            </a:r>
            <a:endParaRPr lang="en-US" sz="2400" dirty="0"/>
          </a:p>
          <a:p>
            <a:pPr marL="0" indent="0">
              <a:buNone/>
            </a:pPr>
            <a:r>
              <a:rPr lang="en-US" sz="2400" dirty="0"/>
              <a:t>Ephesus in Ionia</a:t>
            </a:r>
          </a:p>
          <a:p>
            <a:pPr marL="0" indent="0">
              <a:buNone/>
            </a:pPr>
            <a:r>
              <a:rPr lang="en-US" sz="2400" dirty="0" err="1"/>
              <a:t>Paphos</a:t>
            </a:r>
            <a:r>
              <a:rPr lang="en-US" sz="2400" dirty="0"/>
              <a:t> in Cyprus</a:t>
            </a:r>
          </a:p>
          <a:p>
            <a:pPr marL="0" indent="0">
              <a:buNone/>
            </a:pPr>
            <a:r>
              <a:rPr lang="en-US" sz="2400" dirty="0"/>
              <a:t>Caesarea in Samaria</a:t>
            </a:r>
          </a:p>
          <a:p>
            <a:pPr marL="0" indent="0">
              <a:buNone/>
            </a:pPr>
            <a:r>
              <a:rPr lang="en-US" sz="2400" dirty="0"/>
              <a:t>Jerusalem in Judaea</a:t>
            </a:r>
          </a:p>
          <a:p>
            <a:pPr marL="0" indent="0">
              <a:buNone/>
            </a:pPr>
            <a:r>
              <a:rPr lang="en-US" sz="2400" b="1" dirty="0"/>
              <a:t>St. Paul's 3rd Journey </a:t>
            </a:r>
          </a:p>
          <a:p>
            <a:pPr marL="0" indent="0">
              <a:buNone/>
            </a:pPr>
            <a:r>
              <a:rPr lang="en-US" sz="2400" dirty="0" err="1"/>
              <a:t>Antioin</a:t>
            </a:r>
            <a:r>
              <a:rPr lang="en-US" sz="2400" dirty="0"/>
              <a:t> </a:t>
            </a:r>
            <a:r>
              <a:rPr lang="en-US" sz="2400" dirty="0" err="1"/>
              <a:t>Selucis</a:t>
            </a:r>
            <a:r>
              <a:rPr lang="en-US" sz="2400" dirty="0"/>
              <a:t> and Pieria</a:t>
            </a:r>
          </a:p>
          <a:p>
            <a:pPr marL="0" indent="0">
              <a:buNone/>
            </a:pPr>
            <a:r>
              <a:rPr lang="en-US" sz="2400" dirty="0"/>
              <a:t>Iconium in Lycaonia</a:t>
            </a:r>
          </a:p>
          <a:p>
            <a:pPr marL="0" indent="0">
              <a:buNone/>
            </a:pPr>
            <a:r>
              <a:rPr lang="en-US" sz="2400" dirty="0"/>
              <a:t>Ephesus in Ionia</a:t>
            </a:r>
          </a:p>
          <a:p>
            <a:pPr marL="0" indent="0">
              <a:buNone/>
            </a:pPr>
            <a:r>
              <a:rPr lang="en-US" sz="2400" dirty="0"/>
              <a:t>Thessalonica in Macedonia</a:t>
            </a:r>
          </a:p>
          <a:p>
            <a:pPr marL="0" indent="0">
              <a:buNone/>
            </a:pPr>
            <a:r>
              <a:rPr lang="en-US" sz="2400" dirty="0"/>
              <a:t>Corinth in </a:t>
            </a:r>
            <a:r>
              <a:rPr lang="en-US" sz="2400" dirty="0" err="1"/>
              <a:t>Corinthia</a:t>
            </a:r>
            <a:endParaRPr lang="en-US" sz="2400" dirty="0"/>
          </a:p>
          <a:p>
            <a:pPr marL="0" indent="0">
              <a:buNone/>
            </a:pPr>
            <a:r>
              <a:rPr lang="en-US" sz="2400" dirty="0"/>
              <a:t>Philippi in Macedonia</a:t>
            </a:r>
          </a:p>
          <a:p>
            <a:pPr marL="0" indent="0">
              <a:buNone/>
            </a:pPr>
            <a:r>
              <a:rPr lang="en-US" sz="2400" dirty="0" err="1"/>
              <a:t>Miletos</a:t>
            </a:r>
            <a:r>
              <a:rPr lang="en-US" sz="2400" dirty="0"/>
              <a:t> in Ionia</a:t>
            </a:r>
          </a:p>
          <a:p>
            <a:pPr marL="0" indent="0">
              <a:buNone/>
            </a:pPr>
            <a:r>
              <a:rPr lang="en-US" sz="2400" dirty="0"/>
              <a:t>Rhodes</a:t>
            </a:r>
          </a:p>
          <a:p>
            <a:pPr marL="0" indent="0">
              <a:buNone/>
            </a:pPr>
            <a:r>
              <a:rPr lang="en-US" sz="2400" dirty="0" err="1"/>
              <a:t>Paphos</a:t>
            </a:r>
            <a:r>
              <a:rPr lang="en-US" sz="2400" dirty="0"/>
              <a:t> in Cyprus</a:t>
            </a:r>
          </a:p>
          <a:p>
            <a:pPr marL="0" indent="0">
              <a:buNone/>
            </a:pPr>
            <a:r>
              <a:rPr lang="en-US" sz="2400" dirty="0" err="1"/>
              <a:t>Tyre</a:t>
            </a:r>
            <a:r>
              <a:rPr lang="en-US" sz="2400" dirty="0"/>
              <a:t> in Phoenicia</a:t>
            </a:r>
          </a:p>
          <a:p>
            <a:pPr marL="0" indent="0">
              <a:buNone/>
            </a:pPr>
            <a:r>
              <a:rPr lang="en-US" sz="2400" dirty="0"/>
              <a:t>Ptolemais in Samaria</a:t>
            </a:r>
          </a:p>
          <a:p>
            <a:pPr marL="0" indent="0">
              <a:buNone/>
            </a:pPr>
            <a:r>
              <a:rPr lang="en-US" sz="2400" dirty="0"/>
              <a:t>Jerusalem in Judaea</a:t>
            </a:r>
          </a:p>
          <a:p>
            <a:pPr marL="0" indent="0">
              <a:buNone/>
            </a:pPr>
            <a:r>
              <a:rPr lang="en-US" sz="2400" b="1" dirty="0"/>
              <a:t>St. Paul's Travels to Rome (Acts 15:36-18:22) </a:t>
            </a:r>
          </a:p>
          <a:p>
            <a:pPr marL="0" indent="0">
              <a:buNone/>
            </a:pPr>
            <a:r>
              <a:rPr lang="en-US" sz="2400" dirty="0"/>
              <a:t>Caesarea in Samaria</a:t>
            </a:r>
          </a:p>
          <a:p>
            <a:pPr marL="0" indent="0">
              <a:buNone/>
            </a:pPr>
            <a:r>
              <a:rPr lang="en-US" sz="2400" dirty="0"/>
              <a:t>Sidon in Phoenicia</a:t>
            </a:r>
          </a:p>
          <a:p>
            <a:pPr marL="0" indent="0">
              <a:buNone/>
            </a:pPr>
            <a:r>
              <a:rPr lang="en-US" sz="2400" dirty="0"/>
              <a:t>Myra in Lycia</a:t>
            </a:r>
          </a:p>
          <a:p>
            <a:pPr marL="0" indent="0">
              <a:buNone/>
            </a:pPr>
            <a:r>
              <a:rPr lang="en-US" sz="2400" dirty="0"/>
              <a:t>Crete</a:t>
            </a:r>
          </a:p>
          <a:p>
            <a:pPr marL="0" indent="0">
              <a:buNone/>
            </a:pPr>
            <a:r>
              <a:rPr lang="en-US" sz="2400" dirty="0"/>
              <a:t>Malta</a:t>
            </a:r>
          </a:p>
          <a:p>
            <a:pPr marL="0" indent="0">
              <a:buNone/>
            </a:pPr>
            <a:r>
              <a:rPr lang="en-US" sz="2400" dirty="0"/>
              <a:t>Syracuse in Sicily</a:t>
            </a:r>
          </a:p>
          <a:p>
            <a:pPr marL="0" indent="0">
              <a:buNone/>
            </a:pPr>
            <a:r>
              <a:rPr lang="en-US" sz="2400" dirty="0" err="1"/>
              <a:t>Rhegion</a:t>
            </a:r>
            <a:r>
              <a:rPr lang="en-US" sz="2400" dirty="0"/>
              <a:t> in Bruttium</a:t>
            </a:r>
          </a:p>
          <a:p>
            <a:pPr marL="0" indent="0">
              <a:buNone/>
            </a:pPr>
            <a:r>
              <a:rPr lang="en-US" sz="2400" dirty="0" err="1"/>
              <a:t>Puteoli</a:t>
            </a:r>
            <a:r>
              <a:rPr lang="en-US" sz="2400" dirty="0"/>
              <a:t> in Italy</a:t>
            </a:r>
          </a:p>
          <a:p>
            <a:pPr marL="0" indent="0">
              <a:buNone/>
            </a:pPr>
            <a:r>
              <a:rPr lang="en-US" sz="2400" dirty="0"/>
              <a:t>Rome in Italy</a:t>
            </a:r>
          </a:p>
        </p:txBody>
      </p:sp>
    </p:spTree>
    <p:extLst>
      <p:ext uri="{BB962C8B-B14F-4D97-AF65-F5344CB8AC3E}">
        <p14:creationId xmlns:p14="http://schemas.microsoft.com/office/powerpoint/2010/main" val="3205781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8815-B93E-4BCC-98AC-9ADDC4EB49DB}"/>
              </a:ext>
            </a:extLst>
          </p:cNvPr>
          <p:cNvSpPr>
            <a:spLocks noGrp="1"/>
          </p:cNvSpPr>
          <p:nvPr>
            <p:ph type="title"/>
          </p:nvPr>
        </p:nvSpPr>
        <p:spPr>
          <a:xfrm>
            <a:off x="0" y="18255"/>
            <a:ext cx="7734300" cy="1807370"/>
          </a:xfrm>
        </p:spPr>
        <p:txBody>
          <a:bodyPr>
            <a:normAutofit fontScale="90000"/>
          </a:bodyPr>
          <a:lstStyle/>
          <a:p>
            <a:r>
              <a:rPr lang="en-US" dirty="0">
                <a:latin typeface="Impact" panose="020B0806030902050204" pitchFamily="34" charset="0"/>
              </a:rPr>
              <a:t>Saint Paul Gets Run Out of Ancient Ephesus for Going against the practice of idle worship</a:t>
            </a:r>
          </a:p>
        </p:txBody>
      </p:sp>
      <p:sp>
        <p:nvSpPr>
          <p:cNvPr id="3" name="Content Placeholder 2">
            <a:extLst>
              <a:ext uri="{FF2B5EF4-FFF2-40B4-BE49-F238E27FC236}">
                <a16:creationId xmlns:a16="http://schemas.microsoft.com/office/drawing/2014/main" id="{81A0A6E4-C6A3-4BA3-9A49-0C7A229EE4FB}"/>
              </a:ext>
            </a:extLst>
          </p:cNvPr>
          <p:cNvSpPr>
            <a:spLocks noGrp="1"/>
          </p:cNvSpPr>
          <p:nvPr>
            <p:ph idx="1"/>
          </p:nvPr>
        </p:nvSpPr>
        <p:spPr>
          <a:xfrm>
            <a:off x="16435" y="2092325"/>
            <a:ext cx="6485966" cy="6858000"/>
          </a:xfrm>
        </p:spPr>
        <p:txBody>
          <a:bodyPr>
            <a:normAutofit/>
          </a:bodyPr>
          <a:lstStyle/>
          <a:p>
            <a:pPr marL="0" indent="0">
              <a:buNone/>
            </a:pPr>
            <a:r>
              <a:rPr lang="en-US" sz="3600" dirty="0"/>
              <a:t>On his travels, Saint Paul visits Ephesus and gets run out of town as there was a ton of money being made making idols of the gods and goddesses of the ancient Greek and Roman world. The ruins are still visible to this day, and are a great place to visit. </a:t>
            </a:r>
          </a:p>
        </p:txBody>
      </p:sp>
      <p:pic>
        <p:nvPicPr>
          <p:cNvPr id="5" name="Picture 4">
            <a:extLst>
              <a:ext uri="{FF2B5EF4-FFF2-40B4-BE49-F238E27FC236}">
                <a16:creationId xmlns:a16="http://schemas.microsoft.com/office/drawing/2014/main" id="{3A238FE0-22E1-4151-81FB-DAB7853FF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80" y="-496237"/>
            <a:ext cx="11103455" cy="7354237"/>
          </a:xfrm>
          <a:prstGeom prst="rect">
            <a:avLst/>
          </a:prstGeom>
        </p:spPr>
      </p:pic>
    </p:spTree>
    <p:extLst>
      <p:ext uri="{BB962C8B-B14F-4D97-AF65-F5344CB8AC3E}">
        <p14:creationId xmlns:p14="http://schemas.microsoft.com/office/powerpoint/2010/main" val="301917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2FDFB9B-394B-4691-AC35-5FEA978EC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83646"/>
            <a:ext cx="4622800" cy="44143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030418D-8AB4-4CED-A884-221BDFABF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487086" cy="4330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381F7E-BDC6-4E48-B156-2684567577B8}"/>
              </a:ext>
            </a:extLst>
          </p:cNvPr>
          <p:cNvSpPr txBox="1"/>
          <p:nvPr/>
        </p:nvSpPr>
        <p:spPr>
          <a:xfrm>
            <a:off x="63500" y="4597400"/>
            <a:ext cx="12065000" cy="2308324"/>
          </a:xfrm>
          <a:prstGeom prst="rect">
            <a:avLst/>
          </a:prstGeom>
          <a:noFill/>
        </p:spPr>
        <p:txBody>
          <a:bodyPr wrap="square" rtlCol="0">
            <a:spAutoFit/>
          </a:bodyPr>
          <a:lstStyle/>
          <a:p>
            <a:pPr algn="ctr"/>
            <a:r>
              <a:rPr lang="en-US" sz="2400" b="1" dirty="0"/>
              <a:t>Greek city of </a:t>
            </a:r>
            <a:r>
              <a:rPr lang="en-US" sz="2400" b="1" dirty="0" err="1">
                <a:hlinkClick r:id="rId4"/>
              </a:rPr>
              <a:t>Ephesos</a:t>
            </a:r>
            <a:r>
              <a:rPr lang="en-US" sz="2400" b="1" dirty="0"/>
              <a:t> in </a:t>
            </a:r>
            <a:r>
              <a:rPr lang="en-US" sz="2400" b="1" dirty="0">
                <a:hlinkClick r:id="rId5"/>
              </a:rPr>
              <a:t>Ionia</a:t>
            </a:r>
            <a:r>
              <a:rPr lang="en-US" sz="2400" b="1" dirty="0"/>
              <a:t> </a:t>
            </a:r>
            <a:br>
              <a:rPr lang="en-US" sz="2400" b="1" dirty="0"/>
            </a:br>
            <a:r>
              <a:rPr lang="en-US" sz="2400" b="1" dirty="0"/>
              <a:t> </a:t>
            </a:r>
            <a:r>
              <a:rPr lang="en-US" sz="2400" dirty="0"/>
              <a:t>Silver </a:t>
            </a:r>
            <a:r>
              <a:rPr lang="en-US" sz="2400" dirty="0" err="1"/>
              <a:t>Cistophoric</a:t>
            </a:r>
            <a:r>
              <a:rPr lang="en-US" sz="2400" dirty="0"/>
              <a:t> Tetradrachm (</a:t>
            </a:r>
            <a:r>
              <a:rPr lang="en-US" sz="2400" dirty="0" err="1"/>
              <a:t>Cistophorus</a:t>
            </a:r>
            <a:r>
              <a:rPr lang="en-US" sz="2400" dirty="0"/>
              <a:t>) 30mm. Dated Civic Year 33, 102/101 B.C.</a:t>
            </a:r>
            <a:br>
              <a:rPr lang="en-US" sz="2400" dirty="0"/>
            </a:br>
            <a:r>
              <a:rPr lang="en-US" sz="2400" dirty="0"/>
              <a:t> Reference: BMC -. SNG Copenhagen -. DCA 325, K37.</a:t>
            </a:r>
            <a:br>
              <a:rPr lang="en-US" sz="2400" dirty="0"/>
            </a:br>
            <a:r>
              <a:rPr lang="en-US" sz="2400" dirty="0"/>
              <a:t> </a:t>
            </a:r>
            <a:r>
              <a:rPr lang="en-US" sz="2400" dirty="0" err="1"/>
              <a:t>Cista</a:t>
            </a:r>
            <a:r>
              <a:rPr lang="en-US" sz="2400" dirty="0"/>
              <a:t> </a:t>
            </a:r>
            <a:r>
              <a:rPr lang="en-US" sz="2400" dirty="0" err="1"/>
              <a:t>mystica</a:t>
            </a:r>
            <a:r>
              <a:rPr lang="en-US" sz="2400" dirty="0"/>
              <a:t> with serpent; all within ivy wreath.</a:t>
            </a:r>
            <a:br>
              <a:rPr lang="en-US" sz="2400" dirty="0"/>
            </a:br>
            <a:r>
              <a:rPr lang="en-US" sz="2400" dirty="0"/>
              <a:t> Empty bow case between two serpents; owl above, palm below, </a:t>
            </a:r>
            <a:r>
              <a:rPr lang="el-GR" sz="2400" dirty="0"/>
              <a:t>ΛΓ (</a:t>
            </a:r>
            <a:r>
              <a:rPr lang="en-US" sz="2400" dirty="0"/>
              <a:t>date) / E</a:t>
            </a:r>
            <a:r>
              <a:rPr lang="el-GR" sz="2400" dirty="0"/>
              <a:t>Φ</a:t>
            </a:r>
            <a:r>
              <a:rPr lang="en-US" sz="2400" dirty="0"/>
              <a:t>E in left field, lit torch in right field</a:t>
            </a:r>
          </a:p>
        </p:txBody>
      </p:sp>
    </p:spTree>
    <p:extLst>
      <p:ext uri="{BB962C8B-B14F-4D97-AF65-F5344CB8AC3E}">
        <p14:creationId xmlns:p14="http://schemas.microsoft.com/office/powerpoint/2010/main" val="3586914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F42B-9120-4A94-83A7-26CB2DE113FB}"/>
              </a:ext>
            </a:extLst>
          </p:cNvPr>
          <p:cNvSpPr>
            <a:spLocks noGrp="1"/>
          </p:cNvSpPr>
          <p:nvPr>
            <p:ph type="title"/>
          </p:nvPr>
        </p:nvSpPr>
        <p:spPr>
          <a:xfrm>
            <a:off x="0" y="18255"/>
            <a:ext cx="12192000" cy="896145"/>
          </a:xfrm>
        </p:spPr>
        <p:txBody>
          <a:bodyPr/>
          <a:lstStyle/>
          <a:p>
            <a:pPr algn="ctr"/>
            <a:r>
              <a:rPr lang="en-US" dirty="0">
                <a:latin typeface="Impact" panose="020B0806030902050204" pitchFamily="34" charset="0"/>
              </a:rPr>
              <a:t>Saint Paul is Arrested in Jerusalem</a:t>
            </a:r>
          </a:p>
        </p:txBody>
      </p:sp>
      <p:sp>
        <p:nvSpPr>
          <p:cNvPr id="3" name="Content Placeholder 2">
            <a:extLst>
              <a:ext uri="{FF2B5EF4-FFF2-40B4-BE49-F238E27FC236}">
                <a16:creationId xmlns:a16="http://schemas.microsoft.com/office/drawing/2014/main" id="{3C4BA64A-8C33-4B19-89CD-E9C3B5418408}"/>
              </a:ext>
            </a:extLst>
          </p:cNvPr>
          <p:cNvSpPr>
            <a:spLocks noGrp="1"/>
          </p:cNvSpPr>
          <p:nvPr>
            <p:ph idx="1"/>
          </p:nvPr>
        </p:nvSpPr>
        <p:spPr>
          <a:xfrm>
            <a:off x="0" y="914400"/>
            <a:ext cx="12192000" cy="1600200"/>
          </a:xfrm>
        </p:spPr>
        <p:txBody>
          <a:bodyPr>
            <a:normAutofit/>
          </a:bodyPr>
          <a:lstStyle/>
          <a:p>
            <a:r>
              <a:rPr lang="en-US" dirty="0"/>
              <a:t>He is arrested in Jerusalem before Porcius Festus and deported to Rome as Roman citizen in 58 A.D.</a:t>
            </a:r>
          </a:p>
          <a:p>
            <a:pPr marL="0" indent="0">
              <a:buNone/>
            </a:pPr>
            <a:r>
              <a:rPr lang="en-US" dirty="0"/>
              <a:t>Acts 25:12-26</a:t>
            </a:r>
          </a:p>
        </p:txBody>
      </p:sp>
      <p:pic>
        <p:nvPicPr>
          <p:cNvPr id="6146" name="Picture 2">
            <a:extLst>
              <a:ext uri="{FF2B5EF4-FFF2-40B4-BE49-F238E27FC236}">
                <a16:creationId xmlns:a16="http://schemas.microsoft.com/office/drawing/2014/main" id="{AB1F4015-7F4C-4A62-BE7D-2EE4508A7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1" y="1985170"/>
            <a:ext cx="4188362" cy="37206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57CE8B2-CFE1-45C5-8836-58A5CB670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163" y="1985170"/>
            <a:ext cx="3992532" cy="3597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3AE1B2-3AF8-4E66-80CB-99634569108C}"/>
              </a:ext>
            </a:extLst>
          </p:cNvPr>
          <p:cNvSpPr txBox="1"/>
          <p:nvPr/>
        </p:nvSpPr>
        <p:spPr>
          <a:xfrm>
            <a:off x="88900" y="2514600"/>
            <a:ext cx="3992532" cy="4093428"/>
          </a:xfrm>
          <a:prstGeom prst="rect">
            <a:avLst/>
          </a:prstGeom>
          <a:noFill/>
        </p:spPr>
        <p:txBody>
          <a:bodyPr wrap="square" rtlCol="0">
            <a:spAutoFit/>
          </a:bodyPr>
          <a:lstStyle/>
          <a:p>
            <a:r>
              <a:rPr lang="en-US" sz="2000" b="1" dirty="0"/>
              <a:t>Biblical Jerusalem and Judaea under Roman Administration</a:t>
            </a:r>
            <a:br>
              <a:rPr lang="en-US" sz="2000" dirty="0"/>
            </a:br>
            <a:r>
              <a:rPr lang="en-US" sz="2000" dirty="0"/>
              <a:t> </a:t>
            </a:r>
            <a:r>
              <a:rPr lang="en-US" sz="2000" b="1" dirty="0"/>
              <a:t>Porcius Festus, Procurator under </a:t>
            </a:r>
            <a:r>
              <a:rPr lang="en-US" sz="2000" b="1" dirty="0">
                <a:hlinkClick r:id="rId4"/>
              </a:rPr>
              <a:t>Nero</a:t>
            </a:r>
            <a:r>
              <a:rPr lang="en-US" sz="2000" b="1" dirty="0"/>
              <a:t> - </a:t>
            </a:r>
            <a:r>
              <a:rPr lang="en-US" sz="2000" b="1" dirty="0">
                <a:hlinkClick r:id="rId5"/>
              </a:rPr>
              <a:t>Roman Emperor</a:t>
            </a:r>
            <a:r>
              <a:rPr lang="en-US" sz="2000" b="1" dirty="0"/>
              <a:t>: 54-68 A.D. </a:t>
            </a:r>
            <a:br>
              <a:rPr lang="en-US" sz="2000" dirty="0"/>
            </a:br>
            <a:r>
              <a:rPr lang="en-US" sz="2000" dirty="0"/>
              <a:t> Bronze Prutah 16mm  </a:t>
            </a:r>
            <a:r>
              <a:rPr lang="en-US" sz="2000" dirty="0">
                <a:hlinkClick r:id="rId6"/>
              </a:rPr>
              <a:t>Jerusalem</a:t>
            </a:r>
            <a:r>
              <a:rPr lang="en-US" sz="2000" dirty="0"/>
              <a:t> mint, struck 58/59 A.D.</a:t>
            </a:r>
            <a:br>
              <a:rPr lang="en-US" sz="2000" dirty="0"/>
            </a:br>
            <a:r>
              <a:rPr lang="en-US" sz="2000" dirty="0"/>
              <a:t> Reference: Hendin 1351 (5th Edition); Hendin 653 (3rd Edition)</a:t>
            </a:r>
            <a:br>
              <a:rPr lang="en-US" sz="2000" dirty="0"/>
            </a:br>
            <a:r>
              <a:rPr lang="en-US" sz="2000" dirty="0"/>
              <a:t> Greek letters KAICAPOC (Caesar) and date L</a:t>
            </a:r>
            <a:r>
              <a:rPr lang="az-Cyrl-AZ" sz="2000" dirty="0"/>
              <a:t>Є (</a:t>
            </a:r>
            <a:r>
              <a:rPr lang="en-US" sz="2000" dirty="0"/>
              <a:t>year 5=58/59 A.D), palm branch.</a:t>
            </a:r>
            <a:br>
              <a:rPr lang="en-US" sz="2000" dirty="0"/>
            </a:br>
            <a:r>
              <a:rPr lang="en-US" sz="2000" dirty="0"/>
              <a:t> Greek letters N</a:t>
            </a:r>
            <a:r>
              <a:rPr lang="az-Cyrl-AZ" sz="2000" dirty="0"/>
              <a:t>Є</a:t>
            </a:r>
            <a:r>
              <a:rPr lang="en-US" sz="2000" dirty="0"/>
              <a:t>P WNO C (Nero) in wreath tied at the bottom with an X.</a:t>
            </a:r>
          </a:p>
        </p:txBody>
      </p:sp>
    </p:spTree>
    <p:extLst>
      <p:ext uri="{BB962C8B-B14F-4D97-AF65-F5344CB8AC3E}">
        <p14:creationId xmlns:p14="http://schemas.microsoft.com/office/powerpoint/2010/main" val="2448421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58DC-09CC-409F-9B6F-161949A5E117}"/>
              </a:ext>
            </a:extLst>
          </p:cNvPr>
          <p:cNvSpPr>
            <a:spLocks noGrp="1"/>
          </p:cNvSpPr>
          <p:nvPr>
            <p:ph type="title"/>
          </p:nvPr>
        </p:nvSpPr>
        <p:spPr>
          <a:xfrm>
            <a:off x="0" y="0"/>
            <a:ext cx="12192000" cy="1825625"/>
          </a:xfrm>
        </p:spPr>
        <p:txBody>
          <a:bodyPr/>
          <a:lstStyle/>
          <a:p>
            <a:r>
              <a:rPr lang="en-US" dirty="0">
                <a:latin typeface="Impact" panose="020B0806030902050204" pitchFamily="34" charset="0"/>
              </a:rPr>
              <a:t>The Jewish People Revolt in Jerusalem Against Rome</a:t>
            </a:r>
          </a:p>
        </p:txBody>
      </p:sp>
      <p:sp>
        <p:nvSpPr>
          <p:cNvPr id="3" name="Content Placeholder 2">
            <a:extLst>
              <a:ext uri="{FF2B5EF4-FFF2-40B4-BE49-F238E27FC236}">
                <a16:creationId xmlns:a16="http://schemas.microsoft.com/office/drawing/2014/main" id="{3273DB9D-5D14-4AE2-9A03-24AC9F57052D}"/>
              </a:ext>
            </a:extLst>
          </p:cNvPr>
          <p:cNvSpPr>
            <a:spLocks noGrp="1"/>
          </p:cNvSpPr>
          <p:nvPr>
            <p:ph idx="1"/>
          </p:nvPr>
        </p:nvSpPr>
        <p:spPr>
          <a:xfrm>
            <a:off x="0" y="1533524"/>
            <a:ext cx="12192000" cy="5222875"/>
          </a:xfrm>
        </p:spPr>
        <p:txBody>
          <a:bodyPr/>
          <a:lstStyle/>
          <a:p>
            <a:r>
              <a:rPr lang="en-US" dirty="0"/>
              <a:t>The Christians and the Jews were almost indistinguishable in the early stages of Christianity, and the legal definition of Christian did not come about until around the time of emperor Nerva in about 96 A.D. </a:t>
            </a:r>
          </a:p>
          <a:p>
            <a:r>
              <a:rPr lang="en-US" dirty="0"/>
              <a:t>The Romans created a legal definition between Jewish Christians and Jewish people with the Jewish religion being legal and Christianity being an illegal movement. </a:t>
            </a:r>
          </a:p>
          <a:p>
            <a:r>
              <a:rPr lang="en-US" dirty="0"/>
              <a:t>They issued their own coins featuring the term Freedom of Zion and the year of the revolt. </a:t>
            </a:r>
          </a:p>
          <a:p>
            <a:r>
              <a:rPr lang="en-US" dirty="0"/>
              <a:t>They were defeated and the temple was sacked and the money from all the melted down gold and silver was later used to build the Colosseum in Rome also known as the Flavian Amphitheatre</a:t>
            </a:r>
          </a:p>
        </p:txBody>
      </p:sp>
    </p:spTree>
    <p:extLst>
      <p:ext uri="{BB962C8B-B14F-4D97-AF65-F5344CB8AC3E}">
        <p14:creationId xmlns:p14="http://schemas.microsoft.com/office/powerpoint/2010/main" val="2102164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95FEC1F-D9A7-42E6-BA70-DDCC23350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195" y="0"/>
            <a:ext cx="3583111" cy="3975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72ABAAD-4BAC-4A13-9F3B-64CF5DC3D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306" y="0"/>
            <a:ext cx="3710093" cy="3975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C9CD41-166D-4061-ADB3-F4148F49A455}"/>
              </a:ext>
            </a:extLst>
          </p:cNvPr>
          <p:cNvSpPr txBox="1"/>
          <p:nvPr/>
        </p:nvSpPr>
        <p:spPr>
          <a:xfrm>
            <a:off x="127000" y="4368800"/>
            <a:ext cx="12065000" cy="2308324"/>
          </a:xfrm>
          <a:prstGeom prst="rect">
            <a:avLst/>
          </a:prstGeom>
          <a:noFill/>
        </p:spPr>
        <p:txBody>
          <a:bodyPr wrap="square" rtlCol="0">
            <a:spAutoFit/>
          </a:bodyPr>
          <a:lstStyle/>
          <a:p>
            <a:pPr algn="ctr"/>
            <a:r>
              <a:rPr lang="en-US" sz="2400" b="1" dirty="0"/>
              <a:t>Jewish Coin of the First </a:t>
            </a:r>
            <a:r>
              <a:rPr lang="en-US" sz="2400" b="1" dirty="0">
                <a:hlinkClick r:id="rId4"/>
              </a:rPr>
              <a:t>Jewish-Roman</a:t>
            </a:r>
            <a:r>
              <a:rPr lang="en-US" sz="2400" b="1" dirty="0"/>
              <a:t> War "Great Revolt"</a:t>
            </a:r>
            <a:br>
              <a:rPr lang="en-US" sz="2400" b="1" dirty="0"/>
            </a:br>
            <a:r>
              <a:rPr lang="en-US" sz="2400" b="1" dirty="0"/>
              <a:t> </a:t>
            </a:r>
            <a:r>
              <a:rPr lang="en-US" sz="2400" dirty="0"/>
              <a:t>Bronze Prutah 17mm</a:t>
            </a:r>
            <a:br>
              <a:rPr lang="en-US" sz="2400" dirty="0"/>
            </a:br>
            <a:r>
              <a:rPr lang="en-US" sz="2400" dirty="0"/>
              <a:t> </a:t>
            </a:r>
            <a:r>
              <a:rPr lang="en-US" sz="2400" b="1" dirty="0"/>
              <a:t>Struck Year 2 of the Jewish War at the </a:t>
            </a:r>
            <a:r>
              <a:rPr lang="en-US" sz="2400" b="1" dirty="0">
                <a:hlinkClick r:id="rId5"/>
              </a:rPr>
              <a:t>Jerusalem</a:t>
            </a:r>
            <a:r>
              <a:rPr lang="en-US" sz="2400" b="1" dirty="0"/>
              <a:t> mint, April 67 - March 68 A.D.</a:t>
            </a:r>
            <a:br>
              <a:rPr lang="en-US" sz="2400" b="1" dirty="0"/>
            </a:br>
            <a:r>
              <a:rPr lang="en-US" sz="2400" b="1" dirty="0"/>
              <a:t> </a:t>
            </a:r>
            <a:r>
              <a:rPr lang="en-US" sz="2400" dirty="0"/>
              <a:t>Reference: Hendin 1360 (5th Edition); Hendin 661 (3rd Edition)</a:t>
            </a:r>
            <a:br>
              <a:rPr lang="en-US" sz="2400" dirty="0"/>
            </a:br>
            <a:r>
              <a:rPr lang="en-US" sz="2400" dirty="0"/>
              <a:t> Jewish Amphora with broad rim and two handles; around Hebrew inscription for Year 2.</a:t>
            </a:r>
            <a:br>
              <a:rPr lang="en-US" sz="2400" dirty="0"/>
            </a:br>
            <a:r>
              <a:rPr lang="en-US" sz="2400" dirty="0"/>
              <a:t> Vine leaf on a branch and the Hebrew inscription: 'The Freedom of Zion'.</a:t>
            </a:r>
          </a:p>
        </p:txBody>
      </p:sp>
    </p:spTree>
    <p:extLst>
      <p:ext uri="{BB962C8B-B14F-4D97-AF65-F5344CB8AC3E}">
        <p14:creationId xmlns:p14="http://schemas.microsoft.com/office/powerpoint/2010/main" val="102619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8C75-6129-4D53-8F8C-C120C927479D}"/>
              </a:ext>
            </a:extLst>
          </p:cNvPr>
          <p:cNvSpPr>
            <a:spLocks noGrp="1"/>
          </p:cNvSpPr>
          <p:nvPr>
            <p:ph type="title"/>
          </p:nvPr>
        </p:nvSpPr>
        <p:spPr>
          <a:xfrm>
            <a:off x="304800" y="428626"/>
            <a:ext cx="7810500" cy="1552573"/>
          </a:xfrm>
        </p:spPr>
        <p:txBody>
          <a:bodyPr>
            <a:noAutofit/>
          </a:bodyPr>
          <a:lstStyle/>
          <a:p>
            <a:r>
              <a:rPr lang="en-US" dirty="0">
                <a:latin typeface="Impact" panose="020B0806030902050204" pitchFamily="34" charset="0"/>
              </a:rPr>
              <a:t>Reasons to Study </a:t>
            </a:r>
            <a:br>
              <a:rPr lang="en-US" dirty="0">
                <a:latin typeface="Impact" panose="020B0806030902050204" pitchFamily="34" charset="0"/>
              </a:rPr>
            </a:br>
            <a:r>
              <a:rPr lang="en-US" dirty="0">
                <a:latin typeface="Impact" panose="020B0806030902050204" pitchFamily="34" charset="0"/>
              </a:rPr>
              <a:t>and Collect</a:t>
            </a:r>
            <a:br>
              <a:rPr lang="en-US" dirty="0">
                <a:latin typeface="Impact" panose="020B0806030902050204" pitchFamily="34" charset="0"/>
              </a:rPr>
            </a:br>
            <a:r>
              <a:rPr lang="en-US" dirty="0">
                <a:latin typeface="Impact" panose="020B0806030902050204" pitchFamily="34" charset="0"/>
              </a:rPr>
              <a:t>Ancient Coins</a:t>
            </a:r>
          </a:p>
        </p:txBody>
      </p:sp>
      <p:sp>
        <p:nvSpPr>
          <p:cNvPr id="3" name="Content Placeholder 2">
            <a:extLst>
              <a:ext uri="{FF2B5EF4-FFF2-40B4-BE49-F238E27FC236}">
                <a16:creationId xmlns:a16="http://schemas.microsoft.com/office/drawing/2014/main" id="{D5528C17-29FF-4ABE-A42C-E89F47670A84}"/>
              </a:ext>
            </a:extLst>
          </p:cNvPr>
          <p:cNvSpPr>
            <a:spLocks noGrp="1"/>
          </p:cNvSpPr>
          <p:nvPr>
            <p:ph idx="1"/>
          </p:nvPr>
        </p:nvSpPr>
        <p:spPr>
          <a:xfrm>
            <a:off x="304800" y="2301874"/>
            <a:ext cx="6038850" cy="5022851"/>
          </a:xfrm>
        </p:spPr>
        <p:txBody>
          <a:bodyPr/>
          <a:lstStyle/>
          <a:p>
            <a:r>
              <a:rPr lang="en-US" dirty="0">
                <a:latin typeface="Berlin Sans FB Demi" panose="020E0802020502020306" pitchFamily="34" charset="0"/>
              </a:rPr>
              <a:t>Connect to the past</a:t>
            </a:r>
          </a:p>
          <a:p>
            <a:r>
              <a:rPr lang="en-US" dirty="0">
                <a:latin typeface="Berlin Sans FB Demi" panose="020E0802020502020306" pitchFamily="34" charset="0"/>
              </a:rPr>
              <a:t>Develop a deeper understanding of the time period</a:t>
            </a:r>
          </a:p>
          <a:p>
            <a:r>
              <a:rPr lang="en-US" dirty="0">
                <a:latin typeface="Berlin Sans FB Demi" panose="020E0802020502020306" pitchFamily="34" charset="0"/>
              </a:rPr>
              <a:t>Make amazing family heirlooms</a:t>
            </a:r>
          </a:p>
          <a:p>
            <a:r>
              <a:rPr lang="en-US" dirty="0">
                <a:latin typeface="Berlin Sans FB Demi" panose="020E0802020502020306" pitchFamily="34" charset="0"/>
              </a:rPr>
              <a:t>Historical proof</a:t>
            </a:r>
          </a:p>
          <a:p>
            <a:r>
              <a:rPr lang="en-US" dirty="0">
                <a:latin typeface="Berlin Sans FB Demi" panose="020E0802020502020306" pitchFamily="34" charset="0"/>
              </a:rPr>
              <a:t>True Wealth</a:t>
            </a:r>
          </a:p>
          <a:p>
            <a:r>
              <a:rPr lang="en-US" dirty="0">
                <a:latin typeface="Berlin Sans FB Demi" panose="020E0802020502020306" pitchFamily="34" charset="0"/>
              </a:rPr>
              <a:t>Limited in number and unique</a:t>
            </a:r>
          </a:p>
          <a:p>
            <a:r>
              <a:rPr lang="en-US" dirty="0">
                <a:latin typeface="Berlin Sans FB Demi" panose="020E0802020502020306" pitchFamily="34" charset="0"/>
              </a:rPr>
              <a:t>Preserves the past for future generations</a:t>
            </a:r>
          </a:p>
        </p:txBody>
      </p:sp>
      <p:pic>
        <p:nvPicPr>
          <p:cNvPr id="5" name="Picture 4">
            <a:extLst>
              <a:ext uri="{FF2B5EF4-FFF2-40B4-BE49-F238E27FC236}">
                <a16:creationId xmlns:a16="http://schemas.microsoft.com/office/drawing/2014/main" id="{5FFE4788-66B5-43A6-9795-C8E2AB33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550" y="-828676"/>
            <a:ext cx="6162675" cy="9244013"/>
          </a:xfrm>
          <a:prstGeom prst="rect">
            <a:avLst/>
          </a:prstGeom>
        </p:spPr>
      </p:pic>
    </p:spTree>
    <p:extLst>
      <p:ext uri="{BB962C8B-B14F-4D97-AF65-F5344CB8AC3E}">
        <p14:creationId xmlns:p14="http://schemas.microsoft.com/office/powerpoint/2010/main" val="151586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28A6A-711E-453B-8063-9E0A3E1E1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00" y="-2771911"/>
            <a:ext cx="16927272" cy="11712711"/>
          </a:xfrm>
          <a:prstGeom prst="rect">
            <a:avLst/>
          </a:prstGeom>
        </p:spPr>
      </p:pic>
    </p:spTree>
    <p:extLst>
      <p:ext uri="{BB962C8B-B14F-4D97-AF65-F5344CB8AC3E}">
        <p14:creationId xmlns:p14="http://schemas.microsoft.com/office/powerpoint/2010/main" val="53061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39A9156-EE27-4957-80F6-732E30DB9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04" y="-1"/>
            <a:ext cx="4719795" cy="43862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1FC1873-F1CC-465B-997F-7B154D11E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06" y="0"/>
            <a:ext cx="4788498" cy="4386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EEB00E-D9A9-4E6D-8E95-34792485FD66}"/>
              </a:ext>
            </a:extLst>
          </p:cNvPr>
          <p:cNvSpPr txBox="1"/>
          <p:nvPr/>
        </p:nvSpPr>
        <p:spPr>
          <a:xfrm>
            <a:off x="0" y="4394200"/>
            <a:ext cx="12192000" cy="2308324"/>
          </a:xfrm>
          <a:prstGeom prst="rect">
            <a:avLst/>
          </a:prstGeom>
          <a:noFill/>
        </p:spPr>
        <p:txBody>
          <a:bodyPr wrap="square" rtlCol="0">
            <a:spAutoFit/>
          </a:bodyPr>
          <a:lstStyle/>
          <a:p>
            <a:pPr algn="ctr"/>
            <a:r>
              <a:rPr lang="en-US" sz="2400" b="1" dirty="0">
                <a:hlinkClick r:id="rId4"/>
              </a:rPr>
              <a:t>Vespasian</a:t>
            </a:r>
            <a:r>
              <a:rPr lang="en-US" sz="2400" b="1" dirty="0"/>
              <a:t> - </a:t>
            </a:r>
            <a:r>
              <a:rPr lang="en-US" sz="2400" b="1" dirty="0">
                <a:hlinkClick r:id="rId5"/>
              </a:rPr>
              <a:t>Roman Emperor</a:t>
            </a:r>
            <a:r>
              <a:rPr lang="en-US" sz="2400" b="1" dirty="0"/>
              <a:t>: 69-79 A.D. </a:t>
            </a:r>
            <a:br>
              <a:rPr lang="en-US" sz="2400" b="1" dirty="0"/>
            </a:br>
            <a:r>
              <a:rPr lang="en-US" sz="2400" b="1" dirty="0"/>
              <a:t> "Judaea </a:t>
            </a:r>
            <a:r>
              <a:rPr lang="en-US" sz="2400" b="1" dirty="0" err="1"/>
              <a:t>Capta</a:t>
            </a:r>
            <a:r>
              <a:rPr lang="en-US" sz="2400" b="1" dirty="0"/>
              <a:t>" </a:t>
            </a:r>
            <a:r>
              <a:rPr lang="en-US" sz="2400" dirty="0"/>
              <a:t>Silver Denarius 20mm (3.39 grams) Rome mint: 69-70 A.D. </a:t>
            </a:r>
            <a:br>
              <a:rPr lang="en-US" sz="2400" dirty="0"/>
            </a:br>
            <a:r>
              <a:rPr lang="en-US" sz="2400" dirty="0"/>
              <a:t> Reference: RIC 2; Cohen 226; BN 23; B.M.C. 35; Hendin 759 (3rd Edition); Hendin 1464 (5th Edition)</a:t>
            </a:r>
            <a:br>
              <a:rPr lang="en-US" sz="2400" dirty="0"/>
            </a:br>
            <a:r>
              <a:rPr lang="en-US" sz="2400" dirty="0"/>
              <a:t> Laureate head of Vespasian right; around IMP CAESAR VESPASIANVS AVG.</a:t>
            </a:r>
            <a:br>
              <a:rPr lang="en-US" sz="2400" dirty="0"/>
            </a:br>
            <a:r>
              <a:rPr lang="en-US" sz="2400" dirty="0"/>
              <a:t> Jewess seated right mourning below right of trophy; in exergue, IVDAEA.</a:t>
            </a:r>
          </a:p>
        </p:txBody>
      </p:sp>
    </p:spTree>
    <p:extLst>
      <p:ext uri="{BB962C8B-B14F-4D97-AF65-F5344CB8AC3E}">
        <p14:creationId xmlns:p14="http://schemas.microsoft.com/office/powerpoint/2010/main" val="2546996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2C2F-0DA9-4163-80FE-BD6A09E1EABB}"/>
              </a:ext>
            </a:extLst>
          </p:cNvPr>
          <p:cNvSpPr>
            <a:spLocks noGrp="1"/>
          </p:cNvSpPr>
          <p:nvPr>
            <p:ph type="title"/>
          </p:nvPr>
        </p:nvSpPr>
        <p:spPr>
          <a:xfrm>
            <a:off x="0" y="1"/>
            <a:ext cx="12192000" cy="1701800"/>
          </a:xfrm>
        </p:spPr>
        <p:txBody>
          <a:bodyPr/>
          <a:lstStyle/>
          <a:p>
            <a:r>
              <a:rPr lang="en-US" dirty="0">
                <a:latin typeface="Impact" panose="020B0806030902050204" pitchFamily="34" charset="0"/>
                <a:ea typeface="Verdana" panose="020B0604030504040204" pitchFamily="34" charset="0"/>
              </a:rPr>
              <a:t>The Christians Go Underground Facing Persecutions and Keep Growing 2-3</a:t>
            </a:r>
            <a:r>
              <a:rPr lang="en-US" baseline="30000" dirty="0">
                <a:latin typeface="Impact" panose="020B0806030902050204" pitchFamily="34" charset="0"/>
                <a:ea typeface="Verdana" panose="020B0604030504040204" pitchFamily="34" charset="0"/>
              </a:rPr>
              <a:t>rd</a:t>
            </a:r>
            <a:r>
              <a:rPr lang="en-US" dirty="0">
                <a:latin typeface="Impact" panose="020B0806030902050204" pitchFamily="34" charset="0"/>
                <a:ea typeface="Verdana" panose="020B0604030504040204" pitchFamily="34" charset="0"/>
              </a:rPr>
              <a:t> Centuries</a:t>
            </a:r>
          </a:p>
        </p:txBody>
      </p:sp>
      <p:pic>
        <p:nvPicPr>
          <p:cNvPr id="7" name="Picture 6">
            <a:extLst>
              <a:ext uri="{FF2B5EF4-FFF2-40B4-BE49-F238E27FC236}">
                <a16:creationId xmlns:a16="http://schemas.microsoft.com/office/drawing/2014/main" id="{B7007DF7-B7A3-4C89-AFBA-DD456A9D0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5570" y="2695809"/>
            <a:ext cx="2932761" cy="1466381"/>
          </a:xfrm>
          <a:prstGeom prst="rect">
            <a:avLst/>
          </a:prstGeom>
        </p:spPr>
      </p:pic>
      <p:pic>
        <p:nvPicPr>
          <p:cNvPr id="9218" name="Picture 2">
            <a:extLst>
              <a:ext uri="{FF2B5EF4-FFF2-40B4-BE49-F238E27FC236}">
                <a16:creationId xmlns:a16="http://schemas.microsoft.com/office/drawing/2014/main" id="{63ABC87A-0CF3-4548-B756-C9A59C8AB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1701801"/>
            <a:ext cx="5803900" cy="31241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5813BB-E3C2-4319-A44F-DB1F0B648980}"/>
              </a:ext>
            </a:extLst>
          </p:cNvPr>
          <p:cNvSpPr txBox="1"/>
          <p:nvPr/>
        </p:nvSpPr>
        <p:spPr>
          <a:xfrm>
            <a:off x="0" y="4825932"/>
            <a:ext cx="12395199" cy="2246769"/>
          </a:xfrm>
          <a:prstGeom prst="rect">
            <a:avLst/>
          </a:prstGeom>
          <a:noFill/>
        </p:spPr>
        <p:txBody>
          <a:bodyPr wrap="square" rtlCol="0">
            <a:spAutoFit/>
          </a:bodyPr>
          <a:lstStyle/>
          <a:p>
            <a:pPr algn="ctr"/>
            <a:r>
              <a:rPr lang="en-US" sz="2000" b="1" dirty="0"/>
              <a:t>100-300 A.D. Gold Roman Era Greek Inscribed Ichthus 'Fish' Plaque - Artifact </a:t>
            </a:r>
            <a:br>
              <a:rPr lang="en-US" sz="2000" b="1" dirty="0"/>
            </a:br>
            <a:r>
              <a:rPr lang="en-US" sz="2000" dirty="0"/>
              <a:t>|  Weight: 8.72 grams  |   Material: Gold   |  4.8 x 2.4 x 0.1 centimeters</a:t>
            </a:r>
          </a:p>
          <a:p>
            <a:pPr algn="ctr"/>
            <a:r>
              <a:rPr lang="el-GR" sz="2000" i="1" dirty="0"/>
              <a:t>ΙΧΘΥΣ </a:t>
            </a:r>
            <a:r>
              <a:rPr lang="en-US" sz="2000" i="1" dirty="0"/>
              <a:t>would be a very early ancient Christian inscription having to do with Christianity with it translating to fish in English, thus what we know as the 'Jesus Fish'. </a:t>
            </a:r>
            <a:r>
              <a:rPr lang="el-GR" sz="2000" i="1" dirty="0"/>
              <a:t>ΙΧΘΥΣ (</a:t>
            </a:r>
            <a:r>
              <a:rPr lang="en-US" sz="2000" i="1" dirty="0"/>
              <a:t>ichthys), or also </a:t>
            </a:r>
            <a:r>
              <a:rPr lang="el-GR" sz="2000" i="1" dirty="0"/>
              <a:t>ΙΧΘΥϹ </a:t>
            </a:r>
            <a:r>
              <a:rPr lang="en-US" sz="2000" i="1" dirty="0"/>
              <a:t>with a lunate sigma, is an acronym/acrostic for "</a:t>
            </a:r>
            <a:r>
              <a:rPr lang="el-GR" sz="2000" i="1" dirty="0"/>
              <a:t>Ἰησοῦς Χριστός, Θεοῦ Υἱός, Σωτήρ" (</a:t>
            </a:r>
            <a:r>
              <a:rPr lang="en-US" sz="2000" i="1" dirty="0" err="1"/>
              <a:t>Iēsous</a:t>
            </a:r>
            <a:r>
              <a:rPr lang="en-US" sz="2000" i="1" dirty="0"/>
              <a:t> Christos, </a:t>
            </a:r>
            <a:r>
              <a:rPr lang="en-US" sz="2000" i="1" dirty="0" err="1"/>
              <a:t>Theou</a:t>
            </a:r>
            <a:r>
              <a:rPr lang="en-US" sz="2000" i="1" dirty="0"/>
              <a:t> </a:t>
            </a:r>
            <a:r>
              <a:rPr lang="en-US" sz="2000" i="1" dirty="0" err="1"/>
              <a:t>Yios</a:t>
            </a:r>
            <a:r>
              <a:rPr lang="en-US" sz="2000" i="1" dirty="0"/>
              <a:t>, </a:t>
            </a:r>
            <a:r>
              <a:rPr lang="en-US" sz="2000" i="1" dirty="0" err="1"/>
              <a:t>Sōtēr</a:t>
            </a:r>
            <a:r>
              <a:rPr lang="en-US" sz="2000" i="1" dirty="0"/>
              <a:t>), which translates into English as "Jesus Christ, Son of God, </a:t>
            </a:r>
            <a:r>
              <a:rPr lang="en-US" sz="2000" i="1" dirty="0" err="1"/>
              <a:t>Saviour</a:t>
            </a:r>
            <a:r>
              <a:rPr lang="en-US" sz="2000" i="1" dirty="0"/>
              <a:t>".</a:t>
            </a:r>
            <a:endParaRPr lang="en-US" sz="2000" dirty="0"/>
          </a:p>
          <a:p>
            <a:endParaRPr lang="en-US" sz="2000" dirty="0"/>
          </a:p>
        </p:txBody>
      </p:sp>
    </p:spTree>
    <p:extLst>
      <p:ext uri="{BB962C8B-B14F-4D97-AF65-F5344CB8AC3E}">
        <p14:creationId xmlns:p14="http://schemas.microsoft.com/office/powerpoint/2010/main" val="2354503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BD7D-0A3F-45C7-BEFE-7AEE06E70E1F}"/>
              </a:ext>
            </a:extLst>
          </p:cNvPr>
          <p:cNvSpPr>
            <a:spLocks noGrp="1"/>
          </p:cNvSpPr>
          <p:nvPr>
            <p:ph type="title"/>
          </p:nvPr>
        </p:nvSpPr>
        <p:spPr>
          <a:xfrm>
            <a:off x="-101600" y="-127000"/>
            <a:ext cx="12293600" cy="1244599"/>
          </a:xfrm>
        </p:spPr>
        <p:txBody>
          <a:bodyPr/>
          <a:lstStyle/>
          <a:p>
            <a:pPr algn="ctr"/>
            <a:r>
              <a:rPr lang="en-US" dirty="0">
                <a:latin typeface="Impact" panose="020B0806030902050204" pitchFamily="34" charset="0"/>
              </a:rPr>
              <a:t>The Great Persecution of Christians 310-313 A.D.</a:t>
            </a:r>
          </a:p>
        </p:txBody>
      </p:sp>
      <p:pic>
        <p:nvPicPr>
          <p:cNvPr id="10242" name="Picture 2">
            <a:extLst>
              <a:ext uri="{FF2B5EF4-FFF2-40B4-BE49-F238E27FC236}">
                <a16:creationId xmlns:a16="http://schemas.microsoft.com/office/drawing/2014/main" id="{57577C69-264E-4E75-9896-5BBF82A5B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865822"/>
            <a:ext cx="4336253" cy="40386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ECC18A-D2D7-432B-918A-FA578768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728345"/>
            <a:ext cx="4244975" cy="4313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0CAD12-57BD-4F4C-B13B-36F5C7A0989D}"/>
              </a:ext>
            </a:extLst>
          </p:cNvPr>
          <p:cNvSpPr txBox="1"/>
          <p:nvPr/>
        </p:nvSpPr>
        <p:spPr>
          <a:xfrm>
            <a:off x="0" y="5041898"/>
            <a:ext cx="12192000" cy="1816102"/>
          </a:xfrm>
          <a:prstGeom prst="rect">
            <a:avLst/>
          </a:prstGeom>
          <a:noFill/>
        </p:spPr>
        <p:txBody>
          <a:bodyPr wrap="square" rtlCol="0">
            <a:spAutoFit/>
          </a:bodyPr>
          <a:lstStyle/>
          <a:p>
            <a:pPr algn="ctr"/>
            <a:r>
              <a:rPr lang="en-US" b="1" dirty="0">
                <a:hlinkClick r:id="rId4"/>
              </a:rPr>
              <a:t>Anonymous</a:t>
            </a:r>
            <a:r>
              <a:rPr lang="en-US" b="1" dirty="0"/>
              <a:t> "</a:t>
            </a:r>
            <a:r>
              <a:rPr lang="en-US" b="1" dirty="0">
                <a:hlinkClick r:id="rId5"/>
              </a:rPr>
              <a:t>Great Persecution</a:t>
            </a:r>
            <a:r>
              <a:rPr lang="en-US" b="1" dirty="0"/>
              <a:t> of Christians Issue" </a:t>
            </a:r>
            <a:br>
              <a:rPr lang="en-US" b="1" dirty="0"/>
            </a:br>
            <a:r>
              <a:rPr lang="en-US" b="1" dirty="0"/>
              <a:t> struck under: </a:t>
            </a:r>
            <a:r>
              <a:rPr lang="en-US" b="1" dirty="0" err="1">
                <a:hlinkClick r:id="rId6"/>
              </a:rPr>
              <a:t>Maximinus</a:t>
            </a:r>
            <a:r>
              <a:rPr lang="en-US" b="1" dirty="0">
                <a:hlinkClick r:id="rId6"/>
              </a:rPr>
              <a:t> II, </a:t>
            </a:r>
            <a:r>
              <a:rPr lang="en-US" b="1" dirty="0" err="1">
                <a:hlinkClick r:id="rId6"/>
              </a:rPr>
              <a:t>Daia</a:t>
            </a:r>
            <a:r>
              <a:rPr lang="en-US" b="1" dirty="0"/>
              <a:t> - </a:t>
            </a:r>
            <a:r>
              <a:rPr lang="en-US" b="1" dirty="0">
                <a:hlinkClick r:id="rId7"/>
              </a:rPr>
              <a:t>Roman Emperor</a:t>
            </a:r>
            <a:r>
              <a:rPr lang="en-US" b="1" dirty="0"/>
              <a:t>:  308-313 A.D. -</a:t>
            </a:r>
            <a:br>
              <a:rPr lang="en-US" dirty="0"/>
            </a:br>
            <a:r>
              <a:rPr lang="en-US" dirty="0"/>
              <a:t> Bronze Quarter-</a:t>
            </a:r>
            <a:r>
              <a:rPr lang="en-US" dirty="0" err="1"/>
              <a:t>Nummus</a:t>
            </a:r>
            <a:r>
              <a:rPr lang="en-US" dirty="0"/>
              <a:t> 16mm (1.42 grams) Antioch mint, circa 310-313 AD. </a:t>
            </a:r>
            <a:br>
              <a:rPr lang="en-US" dirty="0"/>
            </a:br>
            <a:r>
              <a:rPr lang="en-US" dirty="0"/>
              <a:t> Reference: </a:t>
            </a:r>
            <a:r>
              <a:rPr lang="en-US" dirty="0" err="1"/>
              <a:t>Vagi</a:t>
            </a:r>
            <a:r>
              <a:rPr lang="en-US" dirty="0"/>
              <a:t> 2954; Cohen 1 [Julian II], van </a:t>
            </a:r>
            <a:r>
              <a:rPr lang="en-US" dirty="0" err="1"/>
              <a:t>Heesch</a:t>
            </a:r>
            <a:r>
              <a:rPr lang="en-US" dirty="0"/>
              <a:t> 92; </a:t>
            </a:r>
            <a:r>
              <a:rPr lang="en-US" dirty="0" err="1"/>
              <a:t>McAlee</a:t>
            </a:r>
            <a:r>
              <a:rPr lang="en-US" dirty="0"/>
              <a:t> 170; </a:t>
            </a:r>
            <a:r>
              <a:rPr lang="en-US" dirty="0" err="1"/>
              <a:t>Failmezger</a:t>
            </a:r>
            <a:r>
              <a:rPr lang="en-US" dirty="0"/>
              <a:t> 229</a:t>
            </a:r>
            <a:br>
              <a:rPr lang="en-US" dirty="0"/>
            </a:br>
            <a:r>
              <a:rPr lang="en-US" dirty="0"/>
              <a:t> GENIO ANTIOCHENI, Tyche of Antioch enthroned facing, river god Orontes swimming at her feet.</a:t>
            </a:r>
            <a:br>
              <a:rPr lang="en-US" dirty="0"/>
            </a:br>
            <a:r>
              <a:rPr lang="en-US" dirty="0"/>
              <a:t> APOLLONI SANCTO, Apollo standing left holding patera &amp; lyre, C over </a:t>
            </a:r>
            <a:r>
              <a:rPr lang="el-GR" dirty="0"/>
              <a:t>Δ </a:t>
            </a:r>
            <a:r>
              <a:rPr lang="en-US" dirty="0"/>
              <a:t>in field to right , SMA in exergue.</a:t>
            </a:r>
          </a:p>
        </p:txBody>
      </p:sp>
    </p:spTree>
    <p:extLst>
      <p:ext uri="{BB962C8B-B14F-4D97-AF65-F5344CB8AC3E}">
        <p14:creationId xmlns:p14="http://schemas.microsoft.com/office/powerpoint/2010/main" val="484327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0778-B5CF-4D0B-AA9F-AF5787E4A009}"/>
              </a:ext>
            </a:extLst>
          </p:cNvPr>
          <p:cNvSpPr>
            <a:spLocks noGrp="1"/>
          </p:cNvSpPr>
          <p:nvPr>
            <p:ph type="title"/>
          </p:nvPr>
        </p:nvSpPr>
        <p:spPr>
          <a:xfrm>
            <a:off x="5143500" y="114301"/>
            <a:ext cx="7048500" cy="1576388"/>
          </a:xfrm>
        </p:spPr>
        <p:txBody>
          <a:bodyPr>
            <a:normAutofit fontScale="90000"/>
          </a:bodyPr>
          <a:lstStyle/>
          <a:p>
            <a:r>
              <a:rPr lang="en-US" b="1" dirty="0">
                <a:latin typeface="Impact" panose="020B0806030902050204" pitchFamily="34" charset="0"/>
              </a:rPr>
              <a:t>Constantine the Great aka Saint Constantine and Christianity</a:t>
            </a:r>
          </a:p>
        </p:txBody>
      </p:sp>
      <p:sp>
        <p:nvSpPr>
          <p:cNvPr id="3" name="Content Placeholder 2">
            <a:extLst>
              <a:ext uri="{FF2B5EF4-FFF2-40B4-BE49-F238E27FC236}">
                <a16:creationId xmlns:a16="http://schemas.microsoft.com/office/drawing/2014/main" id="{ABF58A56-7114-4322-AE63-B50543DAC038}"/>
              </a:ext>
            </a:extLst>
          </p:cNvPr>
          <p:cNvSpPr>
            <a:spLocks noGrp="1"/>
          </p:cNvSpPr>
          <p:nvPr>
            <p:ph idx="1"/>
          </p:nvPr>
        </p:nvSpPr>
        <p:spPr>
          <a:xfrm>
            <a:off x="5029200" y="1690689"/>
            <a:ext cx="6896100" cy="5053010"/>
          </a:xfrm>
        </p:spPr>
        <p:txBody>
          <a:bodyPr/>
          <a:lstStyle/>
          <a:p>
            <a:r>
              <a:rPr lang="en-US" dirty="0"/>
              <a:t>Sees sign from God and drawing symbol for Christ on shield to defeat his enemy at Milvian Bridge</a:t>
            </a:r>
          </a:p>
          <a:p>
            <a:r>
              <a:rPr lang="en-US" dirty="0"/>
              <a:t>Makes Christianity Official Religion of the Roman empire </a:t>
            </a:r>
          </a:p>
          <a:p>
            <a:r>
              <a:rPr lang="en-US" dirty="0"/>
              <a:t>HOC SIGNO VICTOR ERIS coins</a:t>
            </a:r>
          </a:p>
          <a:p>
            <a:r>
              <a:rPr lang="en-US" dirty="0"/>
              <a:t>Creates the Council of Nicaea in 327 A.D.</a:t>
            </a:r>
          </a:p>
          <a:p>
            <a:r>
              <a:rPr lang="en-US" dirty="0"/>
              <a:t>Is know as Saint Constantine</a:t>
            </a:r>
          </a:p>
          <a:p>
            <a:r>
              <a:rPr lang="en-US" dirty="0"/>
              <a:t>His mother is also known as Saint Helena</a:t>
            </a:r>
          </a:p>
        </p:txBody>
      </p:sp>
      <p:pic>
        <p:nvPicPr>
          <p:cNvPr id="5" name="Picture 4">
            <a:extLst>
              <a:ext uri="{FF2B5EF4-FFF2-40B4-BE49-F238E27FC236}">
                <a16:creationId xmlns:a16="http://schemas.microsoft.com/office/drawing/2014/main" id="{711B2E8A-30D6-47E6-814D-649B75248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06695" cy="6858000"/>
          </a:xfrm>
          <a:prstGeom prst="rect">
            <a:avLst/>
          </a:prstGeom>
        </p:spPr>
      </p:pic>
    </p:spTree>
    <p:extLst>
      <p:ext uri="{BB962C8B-B14F-4D97-AF65-F5344CB8AC3E}">
        <p14:creationId xmlns:p14="http://schemas.microsoft.com/office/powerpoint/2010/main" val="297710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D33CF-1AE4-49C9-8133-FD3714D08BE6}"/>
              </a:ext>
            </a:extLst>
          </p:cNvPr>
          <p:cNvPicPr>
            <a:picLocks noChangeAspect="1"/>
          </p:cNvPicPr>
          <p:nvPr/>
        </p:nvPicPr>
        <p:blipFill rotWithShape="1">
          <a:blip r:embed="rId2">
            <a:extLst>
              <a:ext uri="{28A0092B-C50C-407E-A947-70E740481C1C}">
                <a14:useLocalDpi xmlns:a14="http://schemas.microsoft.com/office/drawing/2010/main" val="0"/>
              </a:ext>
            </a:extLst>
          </a:blip>
          <a:srcRect l="19136" t="6111" r="21111" b="7778"/>
          <a:stretch/>
        </p:blipFill>
        <p:spPr>
          <a:xfrm>
            <a:off x="-127000" y="0"/>
            <a:ext cx="4322588" cy="8305800"/>
          </a:xfrm>
          <a:prstGeom prst="rect">
            <a:avLst/>
          </a:prstGeom>
        </p:spPr>
      </p:pic>
      <p:sp>
        <p:nvSpPr>
          <p:cNvPr id="6" name="TextBox 5">
            <a:extLst>
              <a:ext uri="{FF2B5EF4-FFF2-40B4-BE49-F238E27FC236}">
                <a16:creationId xmlns:a16="http://schemas.microsoft.com/office/drawing/2014/main" id="{E9BCA629-34FF-4097-883C-5B66A30247AB}"/>
              </a:ext>
            </a:extLst>
          </p:cNvPr>
          <p:cNvSpPr txBox="1"/>
          <p:nvPr/>
        </p:nvSpPr>
        <p:spPr>
          <a:xfrm>
            <a:off x="4195588" y="1"/>
            <a:ext cx="7996412" cy="2554545"/>
          </a:xfrm>
          <a:prstGeom prst="rect">
            <a:avLst/>
          </a:prstGeom>
          <a:noFill/>
        </p:spPr>
        <p:txBody>
          <a:bodyPr wrap="square" rtlCol="0">
            <a:spAutoFit/>
          </a:bodyPr>
          <a:lstStyle/>
          <a:p>
            <a:r>
              <a:rPr lang="en-US" sz="4000" dirty="0">
                <a:latin typeface="Impact" panose="020B0806030902050204" pitchFamily="34" charset="0"/>
              </a:rPr>
              <a:t>Constantine the Great uses the Chi-Rho Jesus Christ Monogram in battle versus Maxentius at Milvian bridge in 312 A.D.</a:t>
            </a:r>
          </a:p>
        </p:txBody>
      </p:sp>
      <p:pic>
        <p:nvPicPr>
          <p:cNvPr id="11266" name="Picture 2">
            <a:extLst>
              <a:ext uri="{FF2B5EF4-FFF2-40B4-BE49-F238E27FC236}">
                <a16:creationId xmlns:a16="http://schemas.microsoft.com/office/drawing/2014/main" id="{A48FB9F6-95AE-411E-BEEA-58BE710D0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064" y="2137184"/>
            <a:ext cx="2777799" cy="25545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2BC8D67-1741-4A4D-85B2-428B5EAA2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315" y="2029671"/>
            <a:ext cx="2809049" cy="2663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091331-83FE-45C0-8135-A2244F049886}"/>
              </a:ext>
            </a:extLst>
          </p:cNvPr>
          <p:cNvSpPr txBox="1"/>
          <p:nvPr/>
        </p:nvSpPr>
        <p:spPr>
          <a:xfrm>
            <a:off x="4368800" y="4720816"/>
            <a:ext cx="7672063" cy="2585323"/>
          </a:xfrm>
          <a:prstGeom prst="rect">
            <a:avLst/>
          </a:prstGeom>
          <a:noFill/>
        </p:spPr>
        <p:txBody>
          <a:bodyPr wrap="square" rtlCol="0">
            <a:spAutoFit/>
          </a:bodyPr>
          <a:lstStyle/>
          <a:p>
            <a:r>
              <a:rPr lang="en-US" dirty="0">
                <a:latin typeface="Berlin Sans FB" panose="020E0602020502020306" pitchFamily="34" charset="0"/>
              </a:rPr>
              <a:t>Constantine I 'The Great' - Roman Emperor: 307-337 A.D. </a:t>
            </a:r>
            <a:br>
              <a:rPr lang="en-US" dirty="0">
                <a:latin typeface="Berlin Sans FB" panose="020E0602020502020306" pitchFamily="34" charset="0"/>
              </a:rPr>
            </a:br>
            <a:r>
              <a:rPr lang="en-US" dirty="0">
                <a:latin typeface="Berlin Sans FB" panose="020E0602020502020306" pitchFamily="34" charset="0"/>
              </a:rPr>
              <a:t> Bronze AE4 13mm (1.20 grams) Constantinople mint, struck circa 330 A.D. </a:t>
            </a:r>
            <a:br>
              <a:rPr lang="en-US" dirty="0">
                <a:latin typeface="Berlin Sans FB" panose="020E0602020502020306" pitchFamily="34" charset="0"/>
              </a:rPr>
            </a:br>
            <a:r>
              <a:rPr lang="en-US" dirty="0">
                <a:latin typeface="Berlin Sans FB" panose="020E0602020502020306" pitchFamily="34" charset="0"/>
              </a:rPr>
              <a:t> Reference: RIC 21</a:t>
            </a:r>
            <a:br>
              <a:rPr lang="en-US" dirty="0">
                <a:latin typeface="Berlin Sans FB" panose="020E0602020502020306" pitchFamily="34" charset="0"/>
              </a:rPr>
            </a:br>
            <a:r>
              <a:rPr lang="en-US" dirty="0">
                <a:latin typeface="Berlin Sans FB" panose="020E0602020502020306" pitchFamily="34" charset="0"/>
              </a:rPr>
              <a:t> POP ROMANVS, draped bust of Genius left, cornucopia on shoulder.</a:t>
            </a:r>
            <a:br>
              <a:rPr lang="en-US" dirty="0">
                <a:latin typeface="Berlin Sans FB" panose="020E0602020502020306" pitchFamily="34" charset="0"/>
              </a:rPr>
            </a:br>
            <a:r>
              <a:rPr lang="en-US" dirty="0">
                <a:latin typeface="Berlin Sans FB" panose="020E0602020502020306" pitchFamily="34" charset="0"/>
              </a:rPr>
              <a:t> Ostensibly the Milvian Bridge over the river Tiber, CONS/IA above bridge.</a:t>
            </a:r>
            <a:br>
              <a:rPr lang="en-US" i="1" dirty="0">
                <a:latin typeface="Berlin Sans FB" panose="020E0602020502020306" pitchFamily="34" charset="0"/>
              </a:rPr>
            </a:br>
            <a:r>
              <a:rPr lang="en-US" i="1" dirty="0">
                <a:latin typeface="Berlin Sans FB" panose="020E0602020502020306" pitchFamily="34" charset="0"/>
              </a:rPr>
              <a:t> </a:t>
            </a:r>
            <a:br>
              <a:rPr lang="en-US" i="1" dirty="0">
                <a:latin typeface="Berlin Sans FB" panose="020E0602020502020306" pitchFamily="34" charset="0"/>
              </a:rPr>
            </a:br>
            <a:r>
              <a:rPr lang="en-US" i="1" dirty="0">
                <a:latin typeface="Berlin Sans FB" panose="020E0602020502020306" pitchFamily="34" charset="0"/>
              </a:rPr>
              <a:t> Struck in commemoration of the re-foundation of Byzantium as Constantinople, the reverse depicts the famed Milvian Bridge over the Tiber, where Constantine defeated Maxentius in October of AD 312. </a:t>
            </a:r>
            <a:endParaRPr lang="en-US" dirty="0">
              <a:latin typeface="Berlin Sans FB" panose="020E0602020502020306" pitchFamily="34" charset="0"/>
            </a:endParaRPr>
          </a:p>
        </p:txBody>
      </p:sp>
    </p:spTree>
    <p:extLst>
      <p:ext uri="{BB962C8B-B14F-4D97-AF65-F5344CB8AC3E}">
        <p14:creationId xmlns:p14="http://schemas.microsoft.com/office/powerpoint/2010/main" val="307374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E8BD-D469-47F1-8E2A-6726400FD4D9}"/>
              </a:ext>
            </a:extLst>
          </p:cNvPr>
          <p:cNvSpPr>
            <a:spLocks noGrp="1"/>
          </p:cNvSpPr>
          <p:nvPr>
            <p:ph type="title"/>
          </p:nvPr>
        </p:nvSpPr>
        <p:spPr>
          <a:xfrm>
            <a:off x="5956300" y="253999"/>
            <a:ext cx="6007100" cy="1981201"/>
          </a:xfrm>
        </p:spPr>
        <p:txBody>
          <a:bodyPr>
            <a:normAutofit fontScale="90000"/>
          </a:bodyPr>
          <a:lstStyle/>
          <a:p>
            <a:pPr algn="ctr"/>
            <a:r>
              <a:rPr lang="en-US" dirty="0">
                <a:latin typeface="Impact" panose="020B0806030902050204" pitchFamily="34" charset="0"/>
              </a:rPr>
              <a:t>Council of Nicaea Held 325 A.D. establishes Christian Canon Law Standardizing Bible</a:t>
            </a:r>
          </a:p>
        </p:txBody>
      </p:sp>
      <p:pic>
        <p:nvPicPr>
          <p:cNvPr id="5" name="Picture 4">
            <a:extLst>
              <a:ext uri="{FF2B5EF4-FFF2-40B4-BE49-F238E27FC236}">
                <a16:creationId xmlns:a16="http://schemas.microsoft.com/office/drawing/2014/main" id="{86D2C538-E27C-46A3-AD27-6CFF58993891}"/>
              </a:ext>
            </a:extLst>
          </p:cNvPr>
          <p:cNvPicPr>
            <a:picLocks noChangeAspect="1"/>
          </p:cNvPicPr>
          <p:nvPr/>
        </p:nvPicPr>
        <p:blipFill rotWithShape="1">
          <a:blip r:embed="rId2">
            <a:extLst>
              <a:ext uri="{28A0092B-C50C-407E-A947-70E740481C1C}">
                <a14:useLocalDpi xmlns:a14="http://schemas.microsoft.com/office/drawing/2010/main" val="0"/>
              </a:ext>
            </a:extLst>
          </a:blip>
          <a:srcRect t="-185" r="22821" b="-1"/>
          <a:stretch/>
        </p:blipFill>
        <p:spPr>
          <a:xfrm>
            <a:off x="-1814113" y="88900"/>
            <a:ext cx="7516413" cy="6870700"/>
          </a:xfrm>
          <a:prstGeom prst="rect">
            <a:avLst/>
          </a:prstGeom>
        </p:spPr>
      </p:pic>
      <p:pic>
        <p:nvPicPr>
          <p:cNvPr id="12290" name="Picture 2">
            <a:extLst>
              <a:ext uri="{FF2B5EF4-FFF2-40B4-BE49-F238E27FC236}">
                <a16:creationId xmlns:a16="http://schemas.microsoft.com/office/drawing/2014/main" id="{8A0E1CC5-5EC9-49C3-88CD-172E2F2AF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9174"/>
            <a:ext cx="2907975" cy="28352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6E9CA046-B261-48FF-B92B-91BD7E6B2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895" y="2403474"/>
            <a:ext cx="2776505" cy="2720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5F35FD-566B-4FA5-B3C5-3CC9D1BA556D}"/>
              </a:ext>
            </a:extLst>
          </p:cNvPr>
          <p:cNvSpPr txBox="1"/>
          <p:nvPr/>
        </p:nvSpPr>
        <p:spPr>
          <a:xfrm>
            <a:off x="5702300" y="5067300"/>
            <a:ext cx="6489700" cy="1846659"/>
          </a:xfrm>
          <a:prstGeom prst="rect">
            <a:avLst/>
          </a:prstGeom>
          <a:noFill/>
        </p:spPr>
        <p:txBody>
          <a:bodyPr wrap="square" rtlCol="0">
            <a:spAutoFit/>
          </a:bodyPr>
          <a:lstStyle/>
          <a:p>
            <a:pPr algn="ctr"/>
            <a:r>
              <a:rPr lang="en-US" sz="1900" b="1" dirty="0">
                <a:hlinkClick r:id="rId5"/>
              </a:rPr>
              <a:t>Julia </a:t>
            </a:r>
            <a:r>
              <a:rPr lang="en-US" sz="1900" b="1" dirty="0" err="1">
                <a:hlinkClick r:id="rId5"/>
              </a:rPr>
              <a:t>Mamaea</a:t>
            </a:r>
            <a:r>
              <a:rPr lang="en-US" sz="1900" b="1" dirty="0"/>
              <a:t> - </a:t>
            </a:r>
            <a:r>
              <a:rPr lang="en-US" sz="1900" b="1" dirty="0">
                <a:hlinkClick r:id="rId6"/>
              </a:rPr>
              <a:t>Augusta</a:t>
            </a:r>
            <a:r>
              <a:rPr lang="en-US" sz="1900" b="1" dirty="0"/>
              <a:t>: 222-235 A.D.</a:t>
            </a:r>
            <a:br>
              <a:rPr lang="en-US" sz="1900" b="1" dirty="0"/>
            </a:br>
            <a:r>
              <a:rPr lang="en-US" sz="1900" b="1" dirty="0"/>
              <a:t> </a:t>
            </a:r>
            <a:r>
              <a:rPr lang="en-US" sz="1900" dirty="0"/>
              <a:t>Bronze 21mm (4.60 grams) of Nicaea in Bithynia circa 222-235 A.D.</a:t>
            </a:r>
            <a:br>
              <a:rPr lang="en-US" sz="1900" dirty="0"/>
            </a:br>
            <a:r>
              <a:rPr lang="en-US" sz="1900" dirty="0"/>
              <a:t> Reference: BMC 105v; SNG Cop 521v (legend. breaks), SGI 3421</a:t>
            </a:r>
            <a:br>
              <a:rPr lang="en-US" sz="1900" dirty="0"/>
            </a:br>
            <a:r>
              <a:rPr lang="en-US" sz="1900" dirty="0"/>
              <a:t> IOVLIA MAMAIA AV</a:t>
            </a:r>
            <a:r>
              <a:rPr lang="el-GR" sz="1900" dirty="0"/>
              <a:t>Γ, </a:t>
            </a:r>
            <a:r>
              <a:rPr lang="en-US" sz="1900" dirty="0"/>
              <a:t>draped bust right. </a:t>
            </a:r>
            <a:br>
              <a:rPr lang="en-US" sz="1900" dirty="0"/>
            </a:br>
            <a:r>
              <a:rPr lang="en-US" sz="1900" dirty="0"/>
              <a:t> N-IK-AI-E-WN, between and beneath three legionary standards.</a:t>
            </a:r>
          </a:p>
        </p:txBody>
      </p:sp>
    </p:spTree>
    <p:extLst>
      <p:ext uri="{BB962C8B-B14F-4D97-AF65-F5344CB8AC3E}">
        <p14:creationId xmlns:p14="http://schemas.microsoft.com/office/powerpoint/2010/main" val="1930912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a:extLst>
              <a:ext uri="{FF2B5EF4-FFF2-40B4-BE49-F238E27FC236}">
                <a16:creationId xmlns:a16="http://schemas.microsoft.com/office/drawing/2014/main" id="{4AA74FB3-BC90-4DAC-89B5-F27E3B759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3808749"/>
            <a:ext cx="3323270" cy="30740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9EE49C-1706-4F17-8618-9F9B8F8A6290}"/>
              </a:ext>
            </a:extLst>
          </p:cNvPr>
          <p:cNvSpPr>
            <a:spLocks noGrp="1"/>
          </p:cNvSpPr>
          <p:nvPr>
            <p:ph type="title"/>
          </p:nvPr>
        </p:nvSpPr>
        <p:spPr>
          <a:xfrm>
            <a:off x="0" y="-158749"/>
            <a:ext cx="12192000" cy="1015999"/>
          </a:xfrm>
        </p:spPr>
        <p:txBody>
          <a:bodyPr/>
          <a:lstStyle/>
          <a:p>
            <a:pPr algn="ctr"/>
            <a:r>
              <a:rPr lang="en-US" dirty="0">
                <a:latin typeface="Impact" panose="020B0806030902050204" pitchFamily="34" charset="0"/>
              </a:rPr>
              <a:t>Constantine Founds Constantinople &amp; Honors Rome</a:t>
            </a:r>
          </a:p>
        </p:txBody>
      </p:sp>
      <p:pic>
        <p:nvPicPr>
          <p:cNvPr id="13314" name="Picture 2">
            <a:extLst>
              <a:ext uri="{FF2B5EF4-FFF2-40B4-BE49-F238E27FC236}">
                <a16:creationId xmlns:a16="http://schemas.microsoft.com/office/drawing/2014/main" id="{709FB7A7-111C-44F3-8D56-3AA5048A1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 y="631457"/>
            <a:ext cx="3082237" cy="308223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extLst>
              <a:ext uri="{FF2B5EF4-FFF2-40B4-BE49-F238E27FC236}">
                <a16:creationId xmlns:a16="http://schemas.microsoft.com/office/drawing/2014/main" id="{41B90CDB-622B-41AF-BEC0-F2AEEE92C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09" y="678394"/>
            <a:ext cx="3129175" cy="303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4315D4-95F2-43D4-9849-BBC5B8231B2A}"/>
              </a:ext>
            </a:extLst>
          </p:cNvPr>
          <p:cNvSpPr txBox="1"/>
          <p:nvPr/>
        </p:nvSpPr>
        <p:spPr>
          <a:xfrm>
            <a:off x="17409" y="4041712"/>
            <a:ext cx="5443591" cy="2862322"/>
          </a:xfrm>
          <a:prstGeom prst="rect">
            <a:avLst/>
          </a:prstGeom>
          <a:noFill/>
        </p:spPr>
        <p:txBody>
          <a:bodyPr wrap="square" rtlCol="0">
            <a:spAutoFit/>
          </a:bodyPr>
          <a:lstStyle/>
          <a:p>
            <a:r>
              <a:rPr lang="en-US" b="1" dirty="0">
                <a:hlinkClick r:id="rId5"/>
              </a:rPr>
              <a:t>Constantine I 'The Great'</a:t>
            </a:r>
            <a:r>
              <a:rPr lang="en-US" b="1" dirty="0"/>
              <a:t> - </a:t>
            </a:r>
            <a:r>
              <a:rPr lang="en-US" b="1" dirty="0">
                <a:hlinkClick r:id="rId6"/>
              </a:rPr>
              <a:t>Roman Emperor</a:t>
            </a:r>
            <a:r>
              <a:rPr lang="en-US" b="1" dirty="0"/>
              <a:t>: 307-337 A.D.</a:t>
            </a:r>
            <a:br>
              <a:rPr lang="en-US" b="1" dirty="0"/>
            </a:br>
            <a:r>
              <a:rPr lang="en-US" b="1" dirty="0"/>
              <a:t> </a:t>
            </a:r>
            <a:r>
              <a:rPr lang="en-US" b="1" dirty="0">
                <a:hlinkClick r:id="rId7"/>
              </a:rPr>
              <a:t>Rome's Founding by Romulus &amp; Remus Commemorative</a:t>
            </a:r>
            <a:br>
              <a:rPr lang="en-US" dirty="0"/>
            </a:br>
            <a:r>
              <a:rPr lang="en-US" dirty="0"/>
              <a:t> Bronze AE3 / </a:t>
            </a:r>
            <a:r>
              <a:rPr lang="en-US" dirty="0" err="1"/>
              <a:t>Nummus</a:t>
            </a:r>
            <a:r>
              <a:rPr lang="en-US" dirty="0"/>
              <a:t> 17mm (3.02 grams) Trier (</a:t>
            </a:r>
            <a:r>
              <a:rPr lang="en-US" dirty="0" err="1"/>
              <a:t>Treveri</a:t>
            </a:r>
            <a:r>
              <a:rPr lang="en-US" dirty="0"/>
              <a:t>) mint, struck 332-333 A.D.</a:t>
            </a:r>
            <a:br>
              <a:rPr lang="en-US" dirty="0"/>
            </a:br>
            <a:r>
              <a:rPr lang="en-US" dirty="0"/>
              <a:t> Reference: RIC 547</a:t>
            </a:r>
            <a:br>
              <a:rPr lang="en-US" dirty="0"/>
            </a:br>
            <a:r>
              <a:rPr lang="en-US" dirty="0"/>
              <a:t> VRBS ROMA, helmeted, mantled bust of Roma left.</a:t>
            </a:r>
            <a:br>
              <a:rPr lang="en-US" dirty="0"/>
            </a:br>
            <a:r>
              <a:rPr lang="en-US" dirty="0"/>
              <a:t> She-wolf standing left suckling Romulus and Remus, two stars above TRP⁎ in exergue.</a:t>
            </a:r>
          </a:p>
        </p:txBody>
      </p:sp>
      <p:pic>
        <p:nvPicPr>
          <p:cNvPr id="13318" name="Picture 6">
            <a:extLst>
              <a:ext uri="{FF2B5EF4-FFF2-40B4-BE49-F238E27FC236}">
                <a16:creationId xmlns:a16="http://schemas.microsoft.com/office/drawing/2014/main" id="{9116B510-F1A5-46F8-A562-0030C8C143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8729" y="3713694"/>
            <a:ext cx="3323271" cy="31903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DD72EB-7171-44FA-901A-9FCD4BAA91D8}"/>
              </a:ext>
            </a:extLst>
          </p:cNvPr>
          <p:cNvSpPr txBox="1"/>
          <p:nvPr/>
        </p:nvSpPr>
        <p:spPr>
          <a:xfrm>
            <a:off x="6270784" y="844550"/>
            <a:ext cx="5641816" cy="2862322"/>
          </a:xfrm>
          <a:prstGeom prst="rect">
            <a:avLst/>
          </a:prstGeom>
          <a:noFill/>
        </p:spPr>
        <p:txBody>
          <a:bodyPr wrap="square" rtlCol="0">
            <a:spAutoFit/>
          </a:bodyPr>
          <a:lstStyle/>
          <a:p>
            <a:r>
              <a:rPr lang="en-US" b="1" dirty="0">
                <a:hlinkClick r:id="rId5"/>
              </a:rPr>
              <a:t>Constantine I 'The Great'</a:t>
            </a:r>
            <a:r>
              <a:rPr lang="en-US" b="1" dirty="0"/>
              <a:t> - </a:t>
            </a:r>
            <a:r>
              <a:rPr lang="en-US" b="1" dirty="0">
                <a:hlinkClick r:id="rId6"/>
              </a:rPr>
              <a:t>Roman Emperor</a:t>
            </a:r>
            <a:r>
              <a:rPr lang="en-US" b="1" dirty="0"/>
              <a:t>: 307-337 A.D.</a:t>
            </a:r>
            <a:br>
              <a:rPr lang="en-US" b="1" dirty="0"/>
            </a:br>
            <a:r>
              <a:rPr lang="en-US" b="1" dirty="0"/>
              <a:t> </a:t>
            </a:r>
            <a:r>
              <a:rPr lang="en-US" b="1" i="1" dirty="0">
                <a:hlinkClick r:id="rId9"/>
              </a:rPr>
              <a:t>Founding of a new Roman Capital - Constantinople Commemorative</a:t>
            </a:r>
            <a:br>
              <a:rPr lang="en-US" i="1" dirty="0"/>
            </a:br>
            <a:r>
              <a:rPr lang="en-US" i="1" dirty="0"/>
              <a:t> </a:t>
            </a:r>
            <a:r>
              <a:rPr lang="en-US" dirty="0"/>
              <a:t>Bronze AE3 17mm  Lyons mint, struck circa 330-331 A.D.</a:t>
            </a:r>
            <a:br>
              <a:rPr lang="en-US" dirty="0"/>
            </a:br>
            <a:r>
              <a:rPr lang="en-US" dirty="0"/>
              <a:t> Reference: RIC VII 246 </a:t>
            </a:r>
            <a:br>
              <a:rPr lang="en-US" dirty="0"/>
            </a:br>
            <a:r>
              <a:rPr lang="en-US" dirty="0"/>
              <a:t> CONSTANTINOPOLIS, </a:t>
            </a:r>
            <a:r>
              <a:rPr lang="en-US" dirty="0" err="1"/>
              <a:t>Constantinopolis</a:t>
            </a:r>
            <a:r>
              <a:rPr lang="en-US" dirty="0"/>
              <a:t> helmeted, laureate bust left, holding scepter over shoulder.</a:t>
            </a:r>
            <a:br>
              <a:rPr lang="en-US" dirty="0"/>
            </a:br>
            <a:r>
              <a:rPr lang="en-US" dirty="0"/>
              <a:t> Victory (Nike) standing left, stepping on galley prow, cradling scepter and resting hand on shield; mintmark •PLG in exergue below.</a:t>
            </a:r>
          </a:p>
        </p:txBody>
      </p:sp>
    </p:spTree>
    <p:extLst>
      <p:ext uri="{BB962C8B-B14F-4D97-AF65-F5344CB8AC3E}">
        <p14:creationId xmlns:p14="http://schemas.microsoft.com/office/powerpoint/2010/main" val="1277540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678AB-0DF9-4201-BE75-98BBF346B8A6}"/>
              </a:ext>
            </a:extLst>
          </p:cNvPr>
          <p:cNvSpPr txBox="1"/>
          <p:nvPr/>
        </p:nvSpPr>
        <p:spPr>
          <a:xfrm>
            <a:off x="0" y="0"/>
            <a:ext cx="12192000" cy="646331"/>
          </a:xfrm>
          <a:prstGeom prst="rect">
            <a:avLst/>
          </a:prstGeom>
          <a:noFill/>
        </p:spPr>
        <p:txBody>
          <a:bodyPr wrap="square" rtlCol="0">
            <a:spAutoFit/>
          </a:bodyPr>
          <a:lstStyle/>
          <a:p>
            <a:pPr algn="ctr"/>
            <a:r>
              <a:rPr lang="en-US" sz="3600" dirty="0">
                <a:latin typeface="Impact" panose="020B0806030902050204" pitchFamily="34" charset="0"/>
              </a:rPr>
              <a:t>Constantine Passes on and Goes to Heaven 337 A.D.</a:t>
            </a:r>
          </a:p>
        </p:txBody>
      </p:sp>
      <p:pic>
        <p:nvPicPr>
          <p:cNvPr id="14338" name="Picture 2">
            <a:extLst>
              <a:ext uri="{FF2B5EF4-FFF2-40B4-BE49-F238E27FC236}">
                <a16:creationId xmlns:a16="http://schemas.microsoft.com/office/drawing/2014/main" id="{F471B38E-F404-4F2B-85D8-7DC388FAE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46331"/>
            <a:ext cx="4371975" cy="444921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F70F8633-9669-40A9-B1EC-E066EA8E8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085" y="646331"/>
            <a:ext cx="4371975" cy="4384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F0F2CE-783D-4FCD-93F6-140D53998B36}"/>
              </a:ext>
            </a:extLst>
          </p:cNvPr>
          <p:cNvSpPr txBox="1"/>
          <p:nvPr/>
        </p:nvSpPr>
        <p:spPr>
          <a:xfrm>
            <a:off x="127000" y="5095550"/>
            <a:ext cx="11938000" cy="1754326"/>
          </a:xfrm>
          <a:prstGeom prst="rect">
            <a:avLst/>
          </a:prstGeom>
          <a:noFill/>
        </p:spPr>
        <p:txBody>
          <a:bodyPr wrap="square" rtlCol="0">
            <a:spAutoFit/>
          </a:bodyPr>
          <a:lstStyle/>
          <a:p>
            <a:pPr algn="ctr"/>
            <a:r>
              <a:rPr lang="en-US" b="1" dirty="0">
                <a:hlinkClick r:id="rId4"/>
              </a:rPr>
              <a:t>Constantine I 'The Great'</a:t>
            </a:r>
            <a:r>
              <a:rPr lang="en-US" b="1" dirty="0"/>
              <a:t> - </a:t>
            </a:r>
            <a:r>
              <a:rPr lang="en-US" b="1" dirty="0">
                <a:hlinkClick r:id="rId5"/>
              </a:rPr>
              <a:t>Roman Emperor</a:t>
            </a:r>
            <a:r>
              <a:rPr lang="en-US" b="1" dirty="0"/>
              <a:t>: 307-337 A.D.</a:t>
            </a:r>
            <a:br>
              <a:rPr lang="en-US" b="1" dirty="0"/>
            </a:br>
            <a:r>
              <a:rPr lang="en-US" b="1" dirty="0"/>
              <a:t> </a:t>
            </a:r>
            <a:r>
              <a:rPr lang="en-US" b="1" dirty="0" err="1"/>
              <a:t>Divus</a:t>
            </a:r>
            <a:r>
              <a:rPr lang="en-US" b="1" dirty="0"/>
              <a:t> Constantine Posthumous Christian Deification Issue</a:t>
            </a:r>
            <a:br>
              <a:rPr lang="en-US" b="1" dirty="0"/>
            </a:br>
            <a:r>
              <a:rPr lang="en-US" b="1" dirty="0"/>
              <a:t> </a:t>
            </a:r>
            <a:r>
              <a:rPr lang="en-US" b="1" dirty="0">
                <a:hlinkClick r:id="rId6"/>
              </a:rPr>
              <a:t>Constantine in Chariot to Heaven with Hand of God Accepting Him</a:t>
            </a:r>
            <a:br>
              <a:rPr lang="en-US" b="1" dirty="0"/>
            </a:br>
            <a:r>
              <a:rPr lang="en-US" b="1" dirty="0"/>
              <a:t> </a:t>
            </a:r>
            <a:r>
              <a:rPr lang="en-US" dirty="0"/>
              <a:t>Bronze AE4 14mm  Struck circa 337-340 A.D.</a:t>
            </a:r>
            <a:br>
              <a:rPr lang="en-US" dirty="0"/>
            </a:br>
            <a:r>
              <a:rPr lang="en-US" dirty="0"/>
              <a:t> DV CONSTANTINVS P T AVG G, Veiled head of Constantine right.  Constantine I, the Great, in quadriga (a four horse chariot) riding heavenward right reaching for </a:t>
            </a:r>
            <a:r>
              <a:rPr lang="en-US" dirty="0" err="1"/>
              <a:t>manus</a:t>
            </a:r>
            <a:r>
              <a:rPr lang="en-US" dirty="0"/>
              <a:t> Dei (hand of God) reaching down toward him above.</a:t>
            </a:r>
          </a:p>
        </p:txBody>
      </p:sp>
    </p:spTree>
    <p:extLst>
      <p:ext uri="{BB962C8B-B14F-4D97-AF65-F5344CB8AC3E}">
        <p14:creationId xmlns:p14="http://schemas.microsoft.com/office/powerpoint/2010/main" val="165583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D0346-EF72-4A05-B185-31F451D75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47188"/>
            <a:ext cx="16754086" cy="7803638"/>
          </a:xfrm>
          <a:prstGeom prst="rect">
            <a:avLst/>
          </a:prstGeom>
        </p:spPr>
      </p:pic>
    </p:spTree>
    <p:extLst>
      <p:ext uri="{BB962C8B-B14F-4D97-AF65-F5344CB8AC3E}">
        <p14:creationId xmlns:p14="http://schemas.microsoft.com/office/powerpoint/2010/main" val="157056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C977-1F0B-4610-80A8-3DF6BBAB07BC}"/>
              </a:ext>
            </a:extLst>
          </p:cNvPr>
          <p:cNvSpPr>
            <a:spLocks noGrp="1"/>
          </p:cNvSpPr>
          <p:nvPr>
            <p:ph type="title"/>
          </p:nvPr>
        </p:nvSpPr>
        <p:spPr>
          <a:xfrm>
            <a:off x="95250" y="88900"/>
            <a:ext cx="10515600" cy="1325563"/>
          </a:xfrm>
        </p:spPr>
        <p:txBody>
          <a:bodyPr/>
          <a:lstStyle/>
          <a:p>
            <a:r>
              <a:rPr lang="en-US" dirty="0">
                <a:latin typeface="Impact" panose="020B0806030902050204" pitchFamily="34" charset="0"/>
              </a:rPr>
              <a:t>Ancient Jerusalem Coins</a:t>
            </a:r>
          </a:p>
        </p:txBody>
      </p:sp>
      <p:sp>
        <p:nvSpPr>
          <p:cNvPr id="3" name="Content Placeholder 2">
            <a:extLst>
              <a:ext uri="{FF2B5EF4-FFF2-40B4-BE49-F238E27FC236}">
                <a16:creationId xmlns:a16="http://schemas.microsoft.com/office/drawing/2014/main" id="{772DB1C4-B0A3-491A-BED4-FD16B0A4F3A9}"/>
              </a:ext>
            </a:extLst>
          </p:cNvPr>
          <p:cNvSpPr>
            <a:spLocks noGrp="1"/>
          </p:cNvSpPr>
          <p:nvPr>
            <p:ph idx="1"/>
          </p:nvPr>
        </p:nvSpPr>
        <p:spPr>
          <a:xfrm>
            <a:off x="352425" y="1266825"/>
            <a:ext cx="11001375" cy="4910138"/>
          </a:xfrm>
        </p:spPr>
        <p:txBody>
          <a:bodyPr>
            <a:normAutofit/>
          </a:bodyPr>
          <a:lstStyle/>
          <a:p>
            <a:r>
              <a:rPr lang="en-US" dirty="0">
                <a:latin typeface="Berlin Sans FB Demi" panose="020E0802020502020306" pitchFamily="34" charset="0"/>
              </a:rPr>
              <a:t>Ancient Jerusalem had several Jewish kings and the coins the most widely known coin from the bible is called the ‘widow’s mite’</a:t>
            </a:r>
          </a:p>
          <a:p>
            <a:endParaRPr lang="en-US" b="1" baseline="30000" dirty="0"/>
          </a:p>
          <a:p>
            <a:pPr marL="0" indent="0">
              <a:buNone/>
            </a:pPr>
            <a:r>
              <a:rPr lang="de-DE" dirty="0"/>
              <a:t>Mark 12:38-44 King James Version (KJV)</a:t>
            </a:r>
            <a:endParaRPr lang="en-US" b="1" baseline="30000" dirty="0"/>
          </a:p>
          <a:p>
            <a:r>
              <a:rPr lang="en-US" b="1" baseline="30000" dirty="0"/>
              <a:t>42 </a:t>
            </a:r>
            <a:r>
              <a:rPr lang="en-US" dirty="0"/>
              <a:t>And there came a certain poor widow, and she threw in two mites, which make a farthing.</a:t>
            </a:r>
          </a:p>
          <a:p>
            <a:r>
              <a:rPr lang="en-US" b="1" baseline="30000" dirty="0"/>
              <a:t>43 </a:t>
            </a:r>
            <a:r>
              <a:rPr lang="en-US" dirty="0"/>
              <a:t>And he called unto him his disciples, and saith unto them, Verily I say unto you, That this poor widow hath cast more in, than all they which have cast into the treasury:</a:t>
            </a:r>
          </a:p>
          <a:p>
            <a:r>
              <a:rPr lang="en-US" b="1" baseline="30000" dirty="0"/>
              <a:t>44 </a:t>
            </a:r>
            <a:r>
              <a:rPr lang="en-US" dirty="0"/>
              <a:t>For all they did cast in of their abundance; but she of her want did cast in all that she had, even all her living.</a:t>
            </a:r>
          </a:p>
        </p:txBody>
      </p:sp>
    </p:spTree>
    <p:extLst>
      <p:ext uri="{BB962C8B-B14F-4D97-AF65-F5344CB8AC3E}">
        <p14:creationId xmlns:p14="http://schemas.microsoft.com/office/powerpoint/2010/main" val="1324357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2BB4006-7200-4B37-8A7B-61B48E3A17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1347"/>
          <a:stretch/>
        </p:blipFill>
        <p:spPr>
          <a:xfrm>
            <a:off x="-939799" y="-1299633"/>
            <a:ext cx="5194299" cy="8805333"/>
          </a:xfrm>
        </p:spPr>
      </p:pic>
      <p:sp>
        <p:nvSpPr>
          <p:cNvPr id="2" name="Title 1">
            <a:extLst>
              <a:ext uri="{FF2B5EF4-FFF2-40B4-BE49-F238E27FC236}">
                <a16:creationId xmlns:a16="http://schemas.microsoft.com/office/drawing/2014/main" id="{9A3FB46C-66E8-4562-A32C-ACD2F7DF66FB}"/>
              </a:ext>
            </a:extLst>
          </p:cNvPr>
          <p:cNvSpPr>
            <a:spLocks noGrp="1"/>
          </p:cNvSpPr>
          <p:nvPr>
            <p:ph type="title"/>
          </p:nvPr>
        </p:nvSpPr>
        <p:spPr>
          <a:xfrm>
            <a:off x="4356100" y="-101600"/>
            <a:ext cx="7835900" cy="1930400"/>
          </a:xfrm>
        </p:spPr>
        <p:txBody>
          <a:bodyPr>
            <a:normAutofit/>
          </a:bodyPr>
          <a:lstStyle/>
          <a:p>
            <a:pPr algn="ctr"/>
            <a:r>
              <a:rPr lang="en-US" dirty="0">
                <a:latin typeface="Impact" panose="020B0806030902050204" pitchFamily="34" charset="0"/>
              </a:rPr>
              <a:t>Saint Helena, mother of Constantine the Great finds Remnants of the True Cross</a:t>
            </a:r>
          </a:p>
        </p:txBody>
      </p:sp>
      <p:pic>
        <p:nvPicPr>
          <p:cNvPr id="15362" name="Picture 2">
            <a:extLst>
              <a:ext uri="{FF2B5EF4-FFF2-40B4-BE49-F238E27FC236}">
                <a16:creationId xmlns:a16="http://schemas.microsoft.com/office/drawing/2014/main" id="{E93499FC-CB49-4B0D-A957-A0A22BFE7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720" y="1676400"/>
            <a:ext cx="3451542"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1A5046A-EA1F-4DCA-BF7C-1A5F956C2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862" y="1676400"/>
            <a:ext cx="3451542" cy="3231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EF840C-9789-416E-9E9F-C5B7CD93E71A}"/>
              </a:ext>
            </a:extLst>
          </p:cNvPr>
          <p:cNvSpPr txBox="1"/>
          <p:nvPr/>
        </p:nvSpPr>
        <p:spPr>
          <a:xfrm>
            <a:off x="4356100" y="4933414"/>
            <a:ext cx="7937500" cy="2031325"/>
          </a:xfrm>
          <a:prstGeom prst="rect">
            <a:avLst/>
          </a:prstGeom>
          <a:noFill/>
        </p:spPr>
        <p:txBody>
          <a:bodyPr wrap="square" rtlCol="0">
            <a:spAutoFit/>
          </a:bodyPr>
          <a:lstStyle/>
          <a:p>
            <a:pPr algn="ctr"/>
            <a:r>
              <a:rPr lang="en-US" b="1" dirty="0"/>
              <a:t>'Saint' </a:t>
            </a:r>
            <a:r>
              <a:rPr lang="en-US" b="1" dirty="0">
                <a:hlinkClick r:id="rId5"/>
              </a:rPr>
              <a:t>Helena </a:t>
            </a:r>
            <a:r>
              <a:rPr lang="en-US" b="1" dirty="0"/>
              <a:t>- </a:t>
            </a:r>
            <a:r>
              <a:rPr lang="en-US" b="1" dirty="0">
                <a:hlinkClick r:id="rId6"/>
              </a:rPr>
              <a:t>Roman Empress</a:t>
            </a:r>
            <a:r>
              <a:rPr lang="en-US" b="1" dirty="0"/>
              <a:t> 324-328/330 A.D.</a:t>
            </a:r>
            <a:br>
              <a:rPr lang="en-US" b="1" dirty="0"/>
            </a:br>
            <a:r>
              <a:rPr lang="en-US" b="1" dirty="0"/>
              <a:t> as </a:t>
            </a:r>
            <a:r>
              <a:rPr lang="en-US" b="1" dirty="0" err="1"/>
              <a:t>Nobilissima</a:t>
            </a:r>
            <a:r>
              <a:rPr lang="en-US" b="1" dirty="0"/>
              <a:t> </a:t>
            </a:r>
            <a:r>
              <a:rPr lang="en-US" b="1" dirty="0" err="1"/>
              <a:t>Femina</a:t>
            </a:r>
            <a:r>
              <a:rPr lang="en-US" b="1" dirty="0"/>
              <a:t> (AD 306-324)</a:t>
            </a:r>
            <a:br>
              <a:rPr lang="en-US" dirty="0"/>
            </a:br>
            <a:r>
              <a:rPr lang="en-US" dirty="0"/>
              <a:t> AE3 or BI </a:t>
            </a:r>
            <a:r>
              <a:rPr lang="en-US" dirty="0" err="1"/>
              <a:t>Nummus</a:t>
            </a:r>
            <a:r>
              <a:rPr lang="en-US" dirty="0"/>
              <a:t> 19mm (2.55 grams, 12 h) Thessalonica, struck under Constantine I, 318-319 A.D.</a:t>
            </a:r>
            <a:br>
              <a:rPr lang="en-US" dirty="0"/>
            </a:br>
            <a:r>
              <a:rPr lang="en-US" dirty="0"/>
              <a:t> Reference: RIC VII 50 HELENA N F, draped bust of Helena right, seen from front, hair brushed straight and bound in small chignon. Eight-pointed star within wreath terminating in large jewel. </a:t>
            </a:r>
          </a:p>
        </p:txBody>
      </p:sp>
    </p:spTree>
    <p:extLst>
      <p:ext uri="{BB962C8B-B14F-4D97-AF65-F5344CB8AC3E}">
        <p14:creationId xmlns:p14="http://schemas.microsoft.com/office/powerpoint/2010/main" val="251138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a:extLst>
              <a:ext uri="{FF2B5EF4-FFF2-40B4-BE49-F238E27FC236}">
                <a16:creationId xmlns:a16="http://schemas.microsoft.com/office/drawing/2014/main" id="{9CB1D271-10F1-44FF-A4DE-FDF663528F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2831" y="2356059"/>
            <a:ext cx="4686953" cy="44688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9AD3DD-B691-46C8-ABB9-46425303D8B8}"/>
              </a:ext>
            </a:extLst>
          </p:cNvPr>
          <p:cNvSpPr>
            <a:spLocks noGrp="1"/>
          </p:cNvSpPr>
          <p:nvPr>
            <p:ph type="title"/>
          </p:nvPr>
        </p:nvSpPr>
        <p:spPr>
          <a:xfrm>
            <a:off x="228600" y="0"/>
            <a:ext cx="12395200" cy="914399"/>
          </a:xfrm>
        </p:spPr>
        <p:txBody>
          <a:bodyPr/>
          <a:lstStyle/>
          <a:p>
            <a:r>
              <a:rPr lang="en-US" dirty="0">
                <a:latin typeface="Impact" panose="020B0806030902050204" pitchFamily="34" charset="0"/>
              </a:rPr>
              <a:t>Christian Symbols Used on Coins After Constantine</a:t>
            </a:r>
          </a:p>
        </p:txBody>
      </p:sp>
      <p:pic>
        <p:nvPicPr>
          <p:cNvPr id="16390" name="Picture 6">
            <a:extLst>
              <a:ext uri="{FF2B5EF4-FFF2-40B4-BE49-F238E27FC236}">
                <a16:creationId xmlns:a16="http://schemas.microsoft.com/office/drawing/2014/main" id="{9E37A440-3FE4-4E48-B48F-E24244FAB9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9876" y="2127458"/>
            <a:ext cx="4816669" cy="4697412"/>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2C4310C3-5AEE-45CF-9B63-0BE0E55EA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086" y="3935831"/>
            <a:ext cx="1611118" cy="306070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53C8B783-0FE8-4F37-9B1B-00CEDD5FB3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39" y="761999"/>
            <a:ext cx="1379639" cy="1829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D419AD-E8B8-4E7F-ACF5-D904E6F78D20}"/>
              </a:ext>
            </a:extLst>
          </p:cNvPr>
          <p:cNvSpPr txBox="1"/>
          <p:nvPr/>
        </p:nvSpPr>
        <p:spPr>
          <a:xfrm>
            <a:off x="8262736" y="866698"/>
            <a:ext cx="3478413" cy="1754326"/>
          </a:xfrm>
          <a:prstGeom prst="rect">
            <a:avLst/>
          </a:prstGeom>
          <a:noFill/>
        </p:spPr>
        <p:txBody>
          <a:bodyPr wrap="square" rtlCol="0">
            <a:spAutoFit/>
          </a:bodyPr>
          <a:lstStyle/>
          <a:p>
            <a:r>
              <a:rPr lang="en-US" sz="5400" dirty="0" err="1"/>
              <a:t>Staurogram</a:t>
            </a:r>
            <a:br>
              <a:rPr lang="en-US" sz="5400" dirty="0"/>
            </a:br>
            <a:r>
              <a:rPr lang="en-US" sz="5400" dirty="0"/>
              <a:t>/ Tau-Ro</a:t>
            </a:r>
          </a:p>
        </p:txBody>
      </p:sp>
      <p:pic>
        <p:nvPicPr>
          <p:cNvPr id="16388" name="Picture 4">
            <a:extLst>
              <a:ext uri="{FF2B5EF4-FFF2-40B4-BE49-F238E27FC236}">
                <a16:creationId xmlns:a16="http://schemas.microsoft.com/office/drawing/2014/main" id="{49A0AED1-3ABF-4201-A304-F4A8F1DD4A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33" b="99200" l="0" r="97143"/>
                    </a14:imgEffect>
                  </a14:imgLayer>
                </a14:imgProps>
              </a:ext>
              <a:ext uri="{28A0092B-C50C-407E-A947-70E740481C1C}">
                <a14:useLocalDpi xmlns:a14="http://schemas.microsoft.com/office/drawing/2010/main" val="0"/>
              </a:ext>
            </a:extLst>
          </a:blip>
          <a:srcRect/>
          <a:stretch>
            <a:fillRect/>
          </a:stretch>
        </p:blipFill>
        <p:spPr bwMode="auto">
          <a:xfrm>
            <a:off x="4231349" y="1834971"/>
            <a:ext cx="3747869" cy="3823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EFA66C-11B5-4566-AFFC-B8C0268BA4C7}"/>
              </a:ext>
            </a:extLst>
          </p:cNvPr>
          <p:cNvSpPr txBox="1"/>
          <p:nvPr/>
        </p:nvSpPr>
        <p:spPr>
          <a:xfrm>
            <a:off x="1504683" y="866698"/>
            <a:ext cx="4429418" cy="1200329"/>
          </a:xfrm>
          <a:prstGeom prst="rect">
            <a:avLst/>
          </a:prstGeom>
          <a:noFill/>
        </p:spPr>
        <p:txBody>
          <a:bodyPr wrap="none" rtlCol="0">
            <a:spAutoFit/>
          </a:bodyPr>
          <a:lstStyle/>
          <a:p>
            <a:r>
              <a:rPr lang="en-US" sz="3600" dirty="0">
                <a:latin typeface="Berlin Sans FB" panose="020E0602020502020306" pitchFamily="34" charset="0"/>
              </a:rPr>
              <a:t>Chi-Rho / Christogram</a:t>
            </a:r>
            <a:br>
              <a:rPr lang="en-US" sz="3600" dirty="0">
                <a:latin typeface="Berlin Sans FB" panose="020E0602020502020306" pitchFamily="34" charset="0"/>
              </a:rPr>
            </a:br>
            <a:r>
              <a:rPr lang="en-US" sz="3600" dirty="0">
                <a:latin typeface="Berlin Sans FB" panose="020E0602020502020306" pitchFamily="34" charset="0"/>
              </a:rPr>
              <a:t>also on Labarum</a:t>
            </a:r>
          </a:p>
        </p:txBody>
      </p:sp>
    </p:spTree>
    <p:extLst>
      <p:ext uri="{BB962C8B-B14F-4D97-AF65-F5344CB8AC3E}">
        <p14:creationId xmlns:p14="http://schemas.microsoft.com/office/powerpoint/2010/main" val="2020863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47B5D836-BB2F-406B-9BC5-20BD6B779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117" y="400050"/>
            <a:ext cx="4258334" cy="415290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7BCD3753-44A3-46CD-AC12-769BFA281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35" y="400051"/>
            <a:ext cx="4069265" cy="4152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CB70BA-245B-4730-8CDC-0A1BECE933F3}"/>
              </a:ext>
            </a:extLst>
          </p:cNvPr>
          <p:cNvSpPr>
            <a:spLocks noGrp="1"/>
          </p:cNvSpPr>
          <p:nvPr>
            <p:ph type="title"/>
          </p:nvPr>
        </p:nvSpPr>
        <p:spPr>
          <a:xfrm>
            <a:off x="0" y="1"/>
            <a:ext cx="12192000" cy="800100"/>
          </a:xfrm>
        </p:spPr>
        <p:txBody>
          <a:bodyPr/>
          <a:lstStyle/>
          <a:p>
            <a:pPr algn="ctr"/>
            <a:r>
              <a:rPr lang="en-US" dirty="0">
                <a:latin typeface="Impact" panose="020B0806030902050204" pitchFamily="34" charset="0"/>
              </a:rPr>
              <a:t>Chi-Rho / Christogram with Alpha &amp; Omega</a:t>
            </a:r>
          </a:p>
        </p:txBody>
      </p:sp>
      <p:sp>
        <p:nvSpPr>
          <p:cNvPr id="4" name="TextBox 3">
            <a:extLst>
              <a:ext uri="{FF2B5EF4-FFF2-40B4-BE49-F238E27FC236}">
                <a16:creationId xmlns:a16="http://schemas.microsoft.com/office/drawing/2014/main" id="{A3B53C06-BD6F-4BBC-BE55-1BFF2AAEEEA0}"/>
              </a:ext>
            </a:extLst>
          </p:cNvPr>
          <p:cNvSpPr txBox="1"/>
          <p:nvPr/>
        </p:nvSpPr>
        <p:spPr>
          <a:xfrm>
            <a:off x="101600" y="4552951"/>
            <a:ext cx="12090400" cy="2585323"/>
          </a:xfrm>
          <a:prstGeom prst="rect">
            <a:avLst/>
          </a:prstGeom>
          <a:noFill/>
        </p:spPr>
        <p:txBody>
          <a:bodyPr wrap="square" rtlCol="0">
            <a:spAutoFit/>
          </a:bodyPr>
          <a:lstStyle/>
          <a:p>
            <a:pPr algn="ctr"/>
            <a:r>
              <a:rPr lang="en-US" b="1" dirty="0"/>
              <a:t>Usurper </a:t>
            </a:r>
            <a:r>
              <a:rPr lang="en-US" b="1" dirty="0" err="1"/>
              <a:t>Poemenius</a:t>
            </a:r>
            <a:r>
              <a:rPr lang="en-US" b="1" dirty="0"/>
              <a:t> </a:t>
            </a:r>
            <a:r>
              <a:rPr lang="en-US" dirty="0"/>
              <a:t>in the name of</a:t>
            </a:r>
            <a:br>
              <a:rPr lang="en-US" dirty="0"/>
            </a:br>
            <a:r>
              <a:rPr lang="en-US" b="1" dirty="0" err="1">
                <a:hlinkClick r:id="rId4"/>
              </a:rPr>
              <a:t>Constantius</a:t>
            </a:r>
            <a:r>
              <a:rPr lang="en-US" b="1" dirty="0">
                <a:hlinkClick r:id="rId4"/>
              </a:rPr>
              <a:t> II</a:t>
            </a:r>
            <a:r>
              <a:rPr lang="en-US" b="1" dirty="0"/>
              <a:t> - </a:t>
            </a:r>
            <a:r>
              <a:rPr lang="en-US" b="1" dirty="0">
                <a:hlinkClick r:id="rId5"/>
              </a:rPr>
              <a:t>Roman Emperor</a:t>
            </a:r>
            <a:r>
              <a:rPr lang="en-US" b="1" dirty="0"/>
              <a:t>: 337-361 A.D. </a:t>
            </a:r>
            <a:br>
              <a:rPr lang="en-US" b="1" dirty="0"/>
            </a:br>
            <a:r>
              <a:rPr lang="en-US" dirty="0"/>
              <a:t>Bronze AE2/</a:t>
            </a:r>
            <a:r>
              <a:rPr lang="en-US" dirty="0" err="1"/>
              <a:t>Centenionalis</a:t>
            </a:r>
            <a:r>
              <a:rPr lang="en-US" dirty="0"/>
              <a:t> 24mm (5.43 grams)</a:t>
            </a:r>
            <a:br>
              <a:rPr lang="en-US" dirty="0"/>
            </a:br>
            <a:r>
              <a:rPr lang="en-US" dirty="0"/>
              <a:t>Ostensibly of the Revolt of </a:t>
            </a:r>
            <a:r>
              <a:rPr lang="en-US" dirty="0" err="1"/>
              <a:t>Poemenius</a:t>
            </a:r>
            <a:r>
              <a:rPr lang="en-US" dirty="0"/>
              <a:t>, Trier mint, 2nd </a:t>
            </a:r>
            <a:r>
              <a:rPr lang="en-US" dirty="0" err="1"/>
              <a:t>officina</a:t>
            </a:r>
            <a:r>
              <a:rPr lang="en-US" dirty="0"/>
              <a:t>., struck mid 253 A.D. </a:t>
            </a:r>
            <a:br>
              <a:rPr lang="en-US" dirty="0"/>
            </a:br>
            <a:r>
              <a:rPr lang="en-US" dirty="0"/>
              <a:t>Reference: RIC 332. LRBC 67. Rare!   D N CONSTAN - TIVS P F AVG, Pearl-diademed, draped and cuirassed bust of </a:t>
            </a:r>
            <a:r>
              <a:rPr lang="en-US" dirty="0" err="1"/>
              <a:t>Constantius</a:t>
            </a:r>
            <a:r>
              <a:rPr lang="en-US" dirty="0"/>
              <a:t> II right </a:t>
            </a:r>
            <a:br>
              <a:rPr lang="en-US" dirty="0"/>
            </a:br>
            <a:r>
              <a:rPr lang="en-US" dirty="0"/>
              <a:t>SALVS AVG NOSTRI Exergue: TRS☼, Large Chi-Rho; A - </a:t>
            </a:r>
            <a:r>
              <a:rPr lang="el-GR" dirty="0"/>
              <a:t>ω </a:t>
            </a:r>
            <a:r>
              <a:rPr lang="en-US" dirty="0"/>
              <a:t>flanking.  The Chi-Rho is the monogram of Jesus Christ. The A and W on  the left represent the Alpha and Omega which Christ was described as in the book  of Revelations. </a:t>
            </a:r>
          </a:p>
          <a:p>
            <a:endParaRPr lang="en-US" dirty="0"/>
          </a:p>
        </p:txBody>
      </p:sp>
    </p:spTree>
    <p:extLst>
      <p:ext uri="{BB962C8B-B14F-4D97-AF65-F5344CB8AC3E}">
        <p14:creationId xmlns:p14="http://schemas.microsoft.com/office/powerpoint/2010/main" val="4072814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B7FF4-887F-4D8B-955F-2495BAE679EA}"/>
              </a:ext>
            </a:extLst>
          </p:cNvPr>
          <p:cNvSpPr txBox="1"/>
          <p:nvPr/>
        </p:nvSpPr>
        <p:spPr>
          <a:xfrm>
            <a:off x="0" y="0"/>
            <a:ext cx="12192000" cy="830997"/>
          </a:xfrm>
          <a:prstGeom prst="rect">
            <a:avLst/>
          </a:prstGeom>
          <a:noFill/>
        </p:spPr>
        <p:txBody>
          <a:bodyPr wrap="square" rtlCol="0">
            <a:spAutoFit/>
          </a:bodyPr>
          <a:lstStyle/>
          <a:p>
            <a:pPr algn="ctr"/>
            <a:r>
              <a:rPr lang="en-US" sz="4800" dirty="0">
                <a:latin typeface="Impact" panose="020B0806030902050204" pitchFamily="34" charset="0"/>
              </a:rPr>
              <a:t>Constantine’s Vision BY THIS SIGN CONQUER</a:t>
            </a:r>
          </a:p>
        </p:txBody>
      </p:sp>
      <p:pic>
        <p:nvPicPr>
          <p:cNvPr id="18434" name="Picture 2">
            <a:extLst>
              <a:ext uri="{FF2B5EF4-FFF2-40B4-BE49-F238E27FC236}">
                <a16:creationId xmlns:a16="http://schemas.microsoft.com/office/drawing/2014/main" id="{7904F558-4E6D-46EB-937D-BD2320AD5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92" y="754396"/>
            <a:ext cx="3865785" cy="351240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DF221957-F3A8-41A1-815E-9ED1F9BDD9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90700" y="754396"/>
            <a:ext cx="6464300" cy="6078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264C59-572A-48DF-BF48-3A8D12E0F449}"/>
              </a:ext>
            </a:extLst>
          </p:cNvPr>
          <p:cNvSpPr txBox="1"/>
          <p:nvPr/>
        </p:nvSpPr>
        <p:spPr>
          <a:xfrm>
            <a:off x="8255000" y="830998"/>
            <a:ext cx="4051300" cy="5632311"/>
          </a:xfrm>
          <a:prstGeom prst="rect">
            <a:avLst/>
          </a:prstGeom>
          <a:noFill/>
        </p:spPr>
        <p:txBody>
          <a:bodyPr wrap="square" rtlCol="0">
            <a:spAutoFit/>
          </a:bodyPr>
          <a:lstStyle/>
          <a:p>
            <a:r>
              <a:rPr lang="en-US" dirty="0" err="1">
                <a:latin typeface="Berlin Sans FB" panose="020E0602020502020306" pitchFamily="34" charset="0"/>
              </a:rPr>
              <a:t>Vetranio</a:t>
            </a:r>
            <a:r>
              <a:rPr lang="en-US" dirty="0">
                <a:latin typeface="Berlin Sans FB" panose="020E0602020502020306" pitchFamily="34" charset="0"/>
              </a:rPr>
              <a:t>  - in the name of:</a:t>
            </a:r>
          </a:p>
          <a:p>
            <a:r>
              <a:rPr lang="en-US" dirty="0" err="1">
                <a:latin typeface="Berlin Sans FB" panose="020E0602020502020306" pitchFamily="34" charset="0"/>
              </a:rPr>
              <a:t>Constantius</a:t>
            </a:r>
            <a:r>
              <a:rPr lang="en-US" dirty="0">
                <a:latin typeface="Berlin Sans FB" panose="020E0602020502020306" pitchFamily="34" charset="0"/>
              </a:rPr>
              <a:t> II - Roman Emperor: 337-361 A.D. </a:t>
            </a:r>
          </a:p>
          <a:p>
            <a:r>
              <a:rPr lang="en-US" dirty="0">
                <a:latin typeface="Berlin Sans FB" panose="020E0602020502020306" pitchFamily="34" charset="0"/>
              </a:rPr>
              <a:t>Constantine the Great's Vision - "By This Sign You Shall Conquer"</a:t>
            </a:r>
          </a:p>
          <a:p>
            <a:r>
              <a:rPr lang="en-US" dirty="0">
                <a:latin typeface="Berlin Sans FB" panose="020E0602020502020306" pitchFamily="34" charset="0"/>
              </a:rPr>
              <a:t>Bronze </a:t>
            </a:r>
            <a:r>
              <a:rPr lang="en-US" dirty="0" err="1">
                <a:latin typeface="Berlin Sans FB" panose="020E0602020502020306" pitchFamily="34" charset="0"/>
              </a:rPr>
              <a:t>Centenionalis</a:t>
            </a:r>
            <a:r>
              <a:rPr lang="en-US" dirty="0">
                <a:latin typeface="Berlin Sans FB" panose="020E0602020502020306" pitchFamily="34" charset="0"/>
              </a:rPr>
              <a:t> 24mm (5.24 grams) </a:t>
            </a:r>
            <a:r>
              <a:rPr lang="en-US" dirty="0" err="1">
                <a:latin typeface="Berlin Sans FB" panose="020E0602020502020306" pitchFamily="34" charset="0"/>
              </a:rPr>
              <a:t>Siscia</a:t>
            </a:r>
            <a:r>
              <a:rPr lang="en-US" dirty="0">
                <a:latin typeface="Berlin Sans FB" panose="020E0602020502020306" pitchFamily="34" charset="0"/>
              </a:rPr>
              <a:t> mint:, 2nd </a:t>
            </a:r>
            <a:r>
              <a:rPr lang="en-US" dirty="0" err="1">
                <a:latin typeface="Berlin Sans FB" panose="020E0602020502020306" pitchFamily="34" charset="0"/>
              </a:rPr>
              <a:t>Officina</a:t>
            </a:r>
            <a:r>
              <a:rPr lang="en-US" dirty="0">
                <a:latin typeface="Berlin Sans FB" panose="020E0602020502020306" pitchFamily="34" charset="0"/>
              </a:rPr>
              <a:t>, under </a:t>
            </a:r>
            <a:r>
              <a:rPr lang="en-US" dirty="0" err="1">
                <a:latin typeface="Berlin Sans FB" panose="020E0602020502020306" pitchFamily="34" charset="0"/>
              </a:rPr>
              <a:t>Vetranio</a:t>
            </a:r>
            <a:r>
              <a:rPr lang="en-US" dirty="0">
                <a:latin typeface="Berlin Sans FB" panose="020E0602020502020306" pitchFamily="34" charset="0"/>
              </a:rPr>
              <a:t>, struck 350 A.D. </a:t>
            </a:r>
          </a:p>
          <a:p>
            <a:r>
              <a:rPr lang="en-US" dirty="0">
                <a:latin typeface="Berlin Sans FB" panose="020E0602020502020306" pitchFamily="34" charset="0"/>
              </a:rPr>
              <a:t>Reference: RIC VIII 282</a:t>
            </a:r>
          </a:p>
          <a:p>
            <a:r>
              <a:rPr lang="en-US" dirty="0">
                <a:latin typeface="Berlin Sans FB" panose="020E0602020502020306" pitchFamily="34" charset="0"/>
              </a:rPr>
              <a:t>D N CONSTANTIVS P F AVG, Pearl-diademed, draped and cuirassed bust right; A to left.</a:t>
            </a:r>
          </a:p>
          <a:p>
            <a:r>
              <a:rPr lang="en-US" dirty="0">
                <a:latin typeface="Berlin Sans FB" panose="020E0602020502020306" pitchFamily="34" charset="0"/>
              </a:rPr>
              <a:t>HOC SIGNO VICTOR ERIS ('by this sign you shall conquer')</a:t>
            </a:r>
          </a:p>
          <a:p>
            <a:r>
              <a:rPr lang="en-US" dirty="0">
                <a:latin typeface="Berlin Sans FB" panose="020E0602020502020306" pitchFamily="34" charset="0"/>
              </a:rPr>
              <a:t>The legend, Hoc </a:t>
            </a:r>
            <a:r>
              <a:rPr lang="en-US" dirty="0" err="1">
                <a:latin typeface="Berlin Sans FB" panose="020E0602020502020306" pitchFamily="34" charset="0"/>
              </a:rPr>
              <a:t>Signo</a:t>
            </a:r>
            <a:r>
              <a:rPr lang="en-US" dirty="0">
                <a:latin typeface="Berlin Sans FB" panose="020E0602020502020306" pitchFamily="34" charset="0"/>
              </a:rPr>
              <a:t> Victor Eris, translating to 'In This Sign Conquer', refers to Constantine's supposed vision of a giant chi-rho symbol in the sky prior to the Battle of Milvian Bridge against Maxentius in AD 312. </a:t>
            </a:r>
          </a:p>
        </p:txBody>
      </p:sp>
      <p:sp>
        <p:nvSpPr>
          <p:cNvPr id="9" name="TextBox 8">
            <a:extLst>
              <a:ext uri="{FF2B5EF4-FFF2-40B4-BE49-F238E27FC236}">
                <a16:creationId xmlns:a16="http://schemas.microsoft.com/office/drawing/2014/main" id="{8579D80F-C60A-4920-A4AF-1F89233CFCB3}"/>
              </a:ext>
            </a:extLst>
          </p:cNvPr>
          <p:cNvSpPr txBox="1"/>
          <p:nvPr/>
        </p:nvSpPr>
        <p:spPr>
          <a:xfrm>
            <a:off x="215900" y="4709319"/>
            <a:ext cx="2336800" cy="1938992"/>
          </a:xfrm>
          <a:prstGeom prst="rect">
            <a:avLst/>
          </a:prstGeom>
          <a:noFill/>
        </p:spPr>
        <p:txBody>
          <a:bodyPr wrap="square" rtlCol="0">
            <a:spAutoFit/>
          </a:bodyPr>
          <a:lstStyle/>
          <a:p>
            <a:r>
              <a:rPr lang="en-US" sz="2400" dirty="0">
                <a:latin typeface="Berlin Sans FB" panose="020E0602020502020306" pitchFamily="34" charset="0"/>
              </a:rPr>
              <a:t>Labarum the</a:t>
            </a:r>
            <a:br>
              <a:rPr lang="en-US" sz="2400" dirty="0">
                <a:latin typeface="Berlin Sans FB" panose="020E0602020502020306" pitchFamily="34" charset="0"/>
              </a:rPr>
            </a:br>
            <a:r>
              <a:rPr lang="en-US" sz="2400" dirty="0">
                <a:latin typeface="Berlin Sans FB" panose="020E0602020502020306" pitchFamily="34" charset="0"/>
              </a:rPr>
              <a:t>Chi-Rho / Christogram</a:t>
            </a:r>
            <a:br>
              <a:rPr lang="en-US" sz="2400" dirty="0">
                <a:latin typeface="Berlin Sans FB" panose="020E0602020502020306" pitchFamily="34" charset="0"/>
              </a:rPr>
            </a:br>
            <a:r>
              <a:rPr lang="en-US" sz="2400" dirty="0">
                <a:latin typeface="Berlin Sans FB" panose="020E0602020502020306" pitchFamily="34" charset="0"/>
              </a:rPr>
              <a:t>Tipped Military</a:t>
            </a:r>
            <a:br>
              <a:rPr lang="en-US" sz="2400" dirty="0">
                <a:latin typeface="Berlin Sans FB" panose="020E0602020502020306" pitchFamily="34" charset="0"/>
              </a:rPr>
            </a:br>
            <a:r>
              <a:rPr lang="en-US" sz="2400" dirty="0">
                <a:latin typeface="Berlin Sans FB" panose="020E0602020502020306" pitchFamily="34" charset="0"/>
              </a:rPr>
              <a:t>Standard</a:t>
            </a:r>
          </a:p>
        </p:txBody>
      </p:sp>
    </p:spTree>
    <p:extLst>
      <p:ext uri="{BB962C8B-B14F-4D97-AF65-F5344CB8AC3E}">
        <p14:creationId xmlns:p14="http://schemas.microsoft.com/office/powerpoint/2010/main" val="2344516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D0F2C2-7071-46BB-B7DD-C44DA1769BF2}"/>
              </a:ext>
            </a:extLst>
          </p:cNvPr>
          <p:cNvSpPr txBox="1"/>
          <p:nvPr/>
        </p:nvSpPr>
        <p:spPr>
          <a:xfrm>
            <a:off x="0" y="0"/>
            <a:ext cx="12192000" cy="1569660"/>
          </a:xfrm>
          <a:prstGeom prst="rect">
            <a:avLst/>
          </a:prstGeom>
          <a:noFill/>
        </p:spPr>
        <p:txBody>
          <a:bodyPr wrap="square" rtlCol="0">
            <a:spAutoFit/>
          </a:bodyPr>
          <a:lstStyle/>
          <a:p>
            <a:pPr algn="ctr"/>
            <a:r>
              <a:rPr lang="en-US" sz="4800" dirty="0">
                <a:latin typeface="Impact" panose="020B0806030902050204" pitchFamily="34" charset="0"/>
              </a:rPr>
              <a:t>Angel Stands with Tau-Ro </a:t>
            </a:r>
            <a:r>
              <a:rPr lang="en-US" sz="4800" dirty="0" err="1">
                <a:latin typeface="Impact" panose="020B0806030902050204" pitchFamily="34" charset="0"/>
              </a:rPr>
              <a:t>Staurogram</a:t>
            </a:r>
            <a:r>
              <a:rPr lang="en-US" sz="4800" dirty="0">
                <a:latin typeface="Impact" panose="020B0806030902050204" pitchFamily="34" charset="0"/>
              </a:rPr>
              <a:t> &amp; Globe Cross</a:t>
            </a:r>
          </a:p>
        </p:txBody>
      </p:sp>
      <p:pic>
        <p:nvPicPr>
          <p:cNvPr id="19458" name="Picture 2">
            <a:extLst>
              <a:ext uri="{FF2B5EF4-FFF2-40B4-BE49-F238E27FC236}">
                <a16:creationId xmlns:a16="http://schemas.microsoft.com/office/drawing/2014/main" id="{0DA34A4D-46D7-45B8-88EF-9A60371FFD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00225" y="677649"/>
            <a:ext cx="5721791" cy="550270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A364712F-ED86-4406-A32B-8A5D889B35C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43296" y="588749"/>
            <a:ext cx="6756990" cy="6442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007CA8-A525-4A18-8816-5C49E4692B3C}"/>
              </a:ext>
            </a:extLst>
          </p:cNvPr>
          <p:cNvSpPr txBox="1"/>
          <p:nvPr/>
        </p:nvSpPr>
        <p:spPr>
          <a:xfrm>
            <a:off x="8699500" y="677650"/>
            <a:ext cx="3492500" cy="6247864"/>
          </a:xfrm>
          <a:prstGeom prst="rect">
            <a:avLst/>
          </a:prstGeom>
          <a:noFill/>
        </p:spPr>
        <p:txBody>
          <a:bodyPr wrap="square" rtlCol="0">
            <a:spAutoFit/>
          </a:bodyPr>
          <a:lstStyle/>
          <a:p>
            <a:r>
              <a:rPr lang="en-US" sz="2000" b="1" dirty="0">
                <a:latin typeface="Berlin Sans FB" panose="020E0602020502020306" pitchFamily="34" charset="0"/>
                <a:hlinkClick r:id="rId6"/>
              </a:rPr>
              <a:t>Byzantine Empire</a:t>
            </a:r>
            <a:br>
              <a:rPr lang="en-US" sz="2000" b="1" dirty="0">
                <a:latin typeface="Berlin Sans FB" panose="020E0602020502020306" pitchFamily="34" charset="0"/>
              </a:rPr>
            </a:br>
            <a:r>
              <a:rPr lang="en-US" sz="2000" b="1" dirty="0">
                <a:latin typeface="Berlin Sans FB" panose="020E0602020502020306" pitchFamily="34" charset="0"/>
              </a:rPr>
              <a:t> </a:t>
            </a:r>
            <a:r>
              <a:rPr lang="en-US" sz="2000" b="1" dirty="0">
                <a:latin typeface="Berlin Sans FB" panose="020E0602020502020306" pitchFamily="34" charset="0"/>
                <a:hlinkClick r:id="rId7"/>
              </a:rPr>
              <a:t>Maurice Tiberius</a:t>
            </a:r>
            <a:r>
              <a:rPr lang="en-US" sz="2000" b="1" dirty="0">
                <a:latin typeface="Berlin Sans FB" panose="020E0602020502020306" pitchFamily="34" charset="0"/>
              </a:rPr>
              <a:t> - Emperor: August 13, 582-November 22, 602 A.D. </a:t>
            </a:r>
            <a:br>
              <a:rPr lang="en-US" sz="2000" dirty="0">
                <a:latin typeface="Berlin Sans FB" panose="020E0602020502020306" pitchFamily="34" charset="0"/>
              </a:rPr>
            </a:br>
            <a:r>
              <a:rPr lang="en-US" sz="2000" dirty="0">
                <a:latin typeface="Berlin Sans FB" panose="020E0602020502020306" pitchFamily="34" charset="0"/>
              </a:rPr>
              <a:t> Gold Solidus 21mm (4.43 grams) Antioch Mint, 5th </a:t>
            </a:r>
            <a:r>
              <a:rPr lang="en-US" sz="2000" dirty="0" err="1">
                <a:latin typeface="Berlin Sans FB" panose="020E0602020502020306" pitchFamily="34" charset="0"/>
              </a:rPr>
              <a:t>Officina</a:t>
            </a:r>
            <a:r>
              <a:rPr lang="en-US" sz="2000" dirty="0">
                <a:latin typeface="Berlin Sans FB" panose="020E0602020502020306" pitchFamily="34" charset="0"/>
              </a:rPr>
              <a:t>, struck circa 583-602 A.D.</a:t>
            </a:r>
            <a:br>
              <a:rPr lang="en-US" sz="2000" dirty="0">
                <a:latin typeface="Berlin Sans FB" panose="020E0602020502020306" pitchFamily="34" charset="0"/>
              </a:rPr>
            </a:br>
            <a:r>
              <a:rPr lang="en-US" sz="2000" dirty="0">
                <a:latin typeface="Berlin Sans FB" panose="020E0602020502020306" pitchFamily="34" charset="0"/>
              </a:rPr>
              <a:t> Reference: Sear 478 or 524</a:t>
            </a:r>
            <a:br>
              <a:rPr lang="en-US" sz="2000" dirty="0">
                <a:latin typeface="Berlin Sans FB" panose="020E0602020502020306" pitchFamily="34" charset="0"/>
              </a:rPr>
            </a:br>
            <a:r>
              <a:rPr lang="en-US" sz="2000" dirty="0">
                <a:latin typeface="Berlin Sans FB" panose="020E0602020502020306" pitchFamily="34" charset="0"/>
              </a:rPr>
              <a:t> O N </a:t>
            </a:r>
            <a:r>
              <a:rPr lang="en-US" sz="2000" dirty="0" err="1">
                <a:latin typeface="Berlin Sans FB" panose="020E0602020502020306" pitchFamily="34" charset="0"/>
              </a:rPr>
              <a:t>mAVRC-TIb</a:t>
            </a:r>
            <a:r>
              <a:rPr lang="en-US" sz="2000" dirty="0">
                <a:latin typeface="Berlin Sans FB" panose="020E0602020502020306" pitchFamily="34" charset="0"/>
              </a:rPr>
              <a:t> P </a:t>
            </a:r>
            <a:r>
              <a:rPr lang="en-US" sz="2000" dirty="0" err="1">
                <a:latin typeface="Berlin Sans FB" panose="020E0602020502020306" pitchFamily="34" charset="0"/>
              </a:rPr>
              <a:t>P</a:t>
            </a:r>
            <a:r>
              <a:rPr lang="en-US" sz="2000" dirty="0">
                <a:latin typeface="Berlin Sans FB" panose="020E0602020502020306" pitchFamily="34" charset="0"/>
              </a:rPr>
              <a:t> AV, pearl-diademed, helmeted, draped and cuirassed bust of Maurice Tiberius facing, </a:t>
            </a:r>
            <a:r>
              <a:rPr lang="en-US" sz="2000" dirty="0" err="1">
                <a:latin typeface="Berlin Sans FB" panose="020E0602020502020306" pitchFamily="34" charset="0"/>
              </a:rPr>
              <a:t>globus</a:t>
            </a:r>
            <a:r>
              <a:rPr lang="en-US" sz="2000" dirty="0">
                <a:latin typeface="Berlin Sans FB" panose="020E0602020502020306" pitchFamily="34" charset="0"/>
              </a:rPr>
              <a:t> </a:t>
            </a:r>
            <a:r>
              <a:rPr lang="en-US" sz="2000" dirty="0" err="1">
                <a:latin typeface="Berlin Sans FB" panose="020E0602020502020306" pitchFamily="34" charset="0"/>
              </a:rPr>
              <a:t>cruciger</a:t>
            </a:r>
            <a:r>
              <a:rPr lang="en-US" sz="2000" dirty="0">
                <a:latin typeface="Berlin Sans FB" panose="020E0602020502020306" pitchFamily="34" charset="0"/>
              </a:rPr>
              <a:t> in right hand.</a:t>
            </a:r>
            <a:br>
              <a:rPr lang="en-US" sz="2000" dirty="0">
                <a:latin typeface="Berlin Sans FB" panose="020E0602020502020306" pitchFamily="34" charset="0"/>
              </a:rPr>
            </a:br>
            <a:r>
              <a:rPr lang="en-US" sz="2000" dirty="0">
                <a:latin typeface="Berlin Sans FB" panose="020E0602020502020306" pitchFamily="34" charset="0"/>
              </a:rPr>
              <a:t> VICTORIA AVG G </a:t>
            </a:r>
            <a:r>
              <a:rPr lang="az-Cyrl-AZ" sz="2000" dirty="0"/>
              <a:t>Є, </a:t>
            </a:r>
            <a:r>
              <a:rPr lang="en-US" sz="2000" dirty="0">
                <a:latin typeface="Berlin Sans FB" panose="020E0602020502020306" pitchFamily="34" charset="0"/>
              </a:rPr>
              <a:t>Angel standing facing, long staff terminating in </a:t>
            </a:r>
            <a:r>
              <a:rPr lang="en-US" sz="2000" dirty="0" err="1">
                <a:latin typeface="Berlin Sans FB" panose="020E0602020502020306" pitchFamily="34" charset="0"/>
              </a:rPr>
              <a:t>staurogram</a:t>
            </a:r>
            <a:r>
              <a:rPr lang="en-US" sz="2000" dirty="0">
                <a:latin typeface="Berlin Sans FB" panose="020E0602020502020306" pitchFamily="34" charset="0"/>
              </a:rPr>
              <a:t> (Tau-Rho)  in right hand, </a:t>
            </a:r>
            <a:r>
              <a:rPr lang="en-US" sz="2000" dirty="0" err="1">
                <a:latin typeface="Berlin Sans FB" panose="020E0602020502020306" pitchFamily="34" charset="0"/>
              </a:rPr>
              <a:t>globus</a:t>
            </a:r>
            <a:r>
              <a:rPr lang="en-US" sz="2000" dirty="0">
                <a:latin typeface="Berlin Sans FB" panose="020E0602020502020306" pitchFamily="34" charset="0"/>
              </a:rPr>
              <a:t> </a:t>
            </a:r>
            <a:r>
              <a:rPr lang="en-US" sz="2000" dirty="0" err="1">
                <a:latin typeface="Berlin Sans FB" panose="020E0602020502020306" pitchFamily="34" charset="0"/>
              </a:rPr>
              <a:t>cruciger</a:t>
            </a:r>
            <a:r>
              <a:rPr lang="en-US" sz="2000" dirty="0">
                <a:latin typeface="Berlin Sans FB" panose="020E0602020502020306" pitchFamily="34" charset="0"/>
              </a:rPr>
              <a:t> in left; CONOB in exergue. </a:t>
            </a:r>
          </a:p>
        </p:txBody>
      </p:sp>
    </p:spTree>
    <p:extLst>
      <p:ext uri="{BB962C8B-B14F-4D97-AF65-F5344CB8AC3E}">
        <p14:creationId xmlns:p14="http://schemas.microsoft.com/office/powerpoint/2010/main" val="2878192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B921EB1A-35BD-4269-82B5-F75D159695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4501" y="0"/>
            <a:ext cx="5337175" cy="463978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1E9D67CD-99C6-4877-BDE9-F4EB26D538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76714" y="1104900"/>
            <a:ext cx="5638571" cy="5753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0A7269-8FAC-4330-BE27-607BD75512AC}"/>
              </a:ext>
            </a:extLst>
          </p:cNvPr>
          <p:cNvSpPr txBox="1"/>
          <p:nvPr/>
        </p:nvSpPr>
        <p:spPr>
          <a:xfrm>
            <a:off x="9105900" y="381000"/>
            <a:ext cx="3086100" cy="5693866"/>
          </a:xfrm>
          <a:prstGeom prst="rect">
            <a:avLst/>
          </a:prstGeom>
          <a:noFill/>
        </p:spPr>
        <p:txBody>
          <a:bodyPr wrap="square" rtlCol="0">
            <a:spAutoFit/>
          </a:bodyPr>
          <a:lstStyle/>
          <a:p>
            <a:r>
              <a:rPr lang="en-US" sz="2800" b="1" dirty="0">
                <a:hlinkClick r:id="rId6"/>
              </a:rPr>
              <a:t>Theodosius II</a:t>
            </a:r>
            <a:r>
              <a:rPr lang="en-US" sz="2800" b="1" dirty="0"/>
              <a:t> - </a:t>
            </a:r>
            <a:r>
              <a:rPr lang="en-US" sz="2800" b="1" dirty="0">
                <a:hlinkClick r:id="rId7"/>
              </a:rPr>
              <a:t>Roman Emperor</a:t>
            </a:r>
            <a:r>
              <a:rPr lang="en-US" sz="2800" b="1" dirty="0"/>
              <a:t>: 408-450 A.D. </a:t>
            </a:r>
            <a:br>
              <a:rPr lang="en-US" sz="2800" b="1" dirty="0"/>
            </a:br>
            <a:r>
              <a:rPr lang="en-US" sz="2800" b="1" dirty="0"/>
              <a:t> </a:t>
            </a:r>
            <a:r>
              <a:rPr lang="en-US" sz="2800" dirty="0"/>
              <a:t>Bronze AE4 13mm (1.10 grams) Struck circa 425-435 A.D.</a:t>
            </a:r>
            <a:br>
              <a:rPr lang="en-US" sz="2800" dirty="0"/>
            </a:br>
            <a:r>
              <a:rPr lang="en-US" sz="2800" dirty="0"/>
              <a:t> D N THEODOSIVS P F AVG, Pearl-diademed, draped and cuirassed bust right.</a:t>
            </a:r>
            <a:br>
              <a:rPr lang="en-US" sz="2800" dirty="0"/>
            </a:br>
            <a:r>
              <a:rPr lang="en-US" sz="2800" dirty="0"/>
              <a:t> Cross within wreath.</a:t>
            </a:r>
          </a:p>
        </p:txBody>
      </p:sp>
    </p:spTree>
    <p:extLst>
      <p:ext uri="{BB962C8B-B14F-4D97-AF65-F5344CB8AC3E}">
        <p14:creationId xmlns:p14="http://schemas.microsoft.com/office/powerpoint/2010/main" val="704284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0944-C142-41A6-8984-5C94CBD472D0}"/>
              </a:ext>
            </a:extLst>
          </p:cNvPr>
          <p:cNvSpPr>
            <a:spLocks noGrp="1"/>
          </p:cNvSpPr>
          <p:nvPr>
            <p:ph type="title"/>
          </p:nvPr>
        </p:nvSpPr>
        <p:spPr>
          <a:xfrm>
            <a:off x="0" y="-107949"/>
            <a:ext cx="12319000" cy="1041399"/>
          </a:xfrm>
        </p:spPr>
        <p:txBody>
          <a:bodyPr>
            <a:normAutofit fontScale="90000"/>
          </a:bodyPr>
          <a:lstStyle/>
          <a:p>
            <a:pPr algn="ctr"/>
            <a:r>
              <a:rPr lang="en-US" dirty="0">
                <a:latin typeface="Impact" panose="020B0806030902050204" pitchFamily="34" charset="0"/>
              </a:rPr>
              <a:t>Jesus Christ Depicted on Ancient  Gold Byzantine Coin</a:t>
            </a:r>
          </a:p>
        </p:txBody>
      </p:sp>
      <p:pic>
        <p:nvPicPr>
          <p:cNvPr id="21506" name="Picture 2">
            <a:extLst>
              <a:ext uri="{FF2B5EF4-FFF2-40B4-BE49-F238E27FC236}">
                <a16:creationId xmlns:a16="http://schemas.microsoft.com/office/drawing/2014/main" id="{11C4F7C8-98F2-45C3-93ED-0D03685A34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54387" y="520700"/>
            <a:ext cx="5535457" cy="528161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C3C85B92-00EE-4881-A53A-0632168441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14502" y="1346200"/>
            <a:ext cx="5981709" cy="56237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EF2D4A-C747-41C2-A966-6C60EF239B51}"/>
              </a:ext>
            </a:extLst>
          </p:cNvPr>
          <p:cNvSpPr txBox="1"/>
          <p:nvPr/>
        </p:nvSpPr>
        <p:spPr>
          <a:xfrm>
            <a:off x="8699499" y="698500"/>
            <a:ext cx="3492501" cy="6186309"/>
          </a:xfrm>
          <a:prstGeom prst="rect">
            <a:avLst/>
          </a:prstGeom>
          <a:noFill/>
        </p:spPr>
        <p:txBody>
          <a:bodyPr wrap="square" rtlCol="0">
            <a:spAutoFit/>
          </a:bodyPr>
          <a:lstStyle/>
          <a:p>
            <a:r>
              <a:rPr lang="en-US" b="1" dirty="0">
                <a:latin typeface="Berlin Sans FB" panose="020E0602020502020306" pitchFamily="34" charset="0"/>
                <a:hlinkClick r:id="rId6"/>
              </a:rPr>
              <a:t>Byzantine Empire</a:t>
            </a:r>
            <a:r>
              <a:rPr lang="en-US" b="1" dirty="0">
                <a:latin typeface="Berlin Sans FB" panose="020E0602020502020306" pitchFamily="34" charset="0"/>
              </a:rPr>
              <a:t> </a:t>
            </a:r>
            <a:br>
              <a:rPr lang="en-US" b="1" dirty="0">
                <a:latin typeface="Berlin Sans FB" panose="020E0602020502020306" pitchFamily="34" charset="0"/>
              </a:rPr>
            </a:br>
            <a:r>
              <a:rPr lang="en-US" b="1" dirty="0">
                <a:latin typeface="Berlin Sans FB" panose="020E0602020502020306" pitchFamily="34" charset="0"/>
              </a:rPr>
              <a:t> </a:t>
            </a:r>
            <a:r>
              <a:rPr lang="en-US" b="1" dirty="0">
                <a:latin typeface="Berlin Sans FB" panose="020E0602020502020306" pitchFamily="34" charset="0"/>
                <a:hlinkClick r:id="rId7"/>
              </a:rPr>
              <a:t>Constantine VII, </a:t>
            </a:r>
            <a:r>
              <a:rPr lang="en-US" b="1" dirty="0" err="1">
                <a:latin typeface="Berlin Sans FB" panose="020E0602020502020306" pitchFamily="34" charset="0"/>
                <a:hlinkClick r:id="rId7"/>
              </a:rPr>
              <a:t>Porphyrogenitus</a:t>
            </a:r>
            <a:r>
              <a:rPr lang="en-US" b="1" dirty="0">
                <a:latin typeface="Berlin Sans FB" panose="020E0602020502020306" pitchFamily="34" charset="0"/>
              </a:rPr>
              <a:t> - Emperor: June 6, 913 A.D. - November 9, 959 A.D. </a:t>
            </a:r>
            <a:r>
              <a:rPr lang="en-US" dirty="0">
                <a:latin typeface="Berlin Sans FB" panose="020E0602020502020306" pitchFamily="34" charset="0"/>
              </a:rPr>
              <a:t> Gold Solidus 19mm (4.46 grams) Constantinople mint, 950-955 A.D. Reference: DOC 15. Sear 1751 +</a:t>
            </a:r>
            <a:r>
              <a:rPr lang="en-US" dirty="0" err="1">
                <a:latin typeface="Berlin Sans FB" panose="020E0602020502020306" pitchFamily="34" charset="0"/>
              </a:rPr>
              <a:t>IhS</a:t>
            </a:r>
            <a:r>
              <a:rPr lang="en-US" dirty="0">
                <a:latin typeface="Berlin Sans FB" panose="020E0602020502020306" pitchFamily="34" charset="0"/>
              </a:rPr>
              <a:t> XPS RЄX </a:t>
            </a:r>
            <a:r>
              <a:rPr lang="en-US" dirty="0" err="1">
                <a:latin typeface="Berlin Sans FB" panose="020E0602020502020306" pitchFamily="34" charset="0"/>
              </a:rPr>
              <a:t>RЄςNANTIЧM</a:t>
            </a:r>
            <a:r>
              <a:rPr lang="en-US" dirty="0">
                <a:latin typeface="Berlin Sans FB" panose="020E0602020502020306" pitchFamily="34" charset="0"/>
              </a:rPr>
              <a:t>, Facing bust of Christ </a:t>
            </a:r>
            <a:r>
              <a:rPr lang="en-US" dirty="0" err="1">
                <a:latin typeface="Berlin Sans FB" panose="020E0602020502020306" pitchFamily="34" charset="0"/>
              </a:rPr>
              <a:t>Pantocrator</a:t>
            </a:r>
            <a:r>
              <a:rPr lang="en-US" dirty="0">
                <a:latin typeface="Berlin Sans FB" panose="020E0602020502020306" pitchFamily="34" charset="0"/>
              </a:rPr>
              <a:t>, wearing tunic, himation and a cross nimbus with three pellets in the arms, raising right hand in benediction and holding book of Gospels in his left. </a:t>
            </a:r>
            <a:br>
              <a:rPr lang="en-US" dirty="0">
                <a:latin typeface="Berlin Sans FB" panose="020E0602020502020306" pitchFamily="34" charset="0"/>
              </a:rPr>
            </a:br>
            <a:r>
              <a:rPr lang="en-US" dirty="0">
                <a:latin typeface="Berlin Sans FB" panose="020E0602020502020306" pitchFamily="34" charset="0"/>
              </a:rPr>
              <a:t> CONSTANT' CЄ </a:t>
            </a:r>
            <a:r>
              <a:rPr lang="en-US" dirty="0" err="1">
                <a:latin typeface="Berlin Sans FB" panose="020E0602020502020306" pitchFamily="34" charset="0"/>
              </a:rPr>
              <a:t>ROMAh</a:t>
            </a:r>
            <a:r>
              <a:rPr lang="en-US" dirty="0">
                <a:latin typeface="Berlin Sans FB" panose="020E0602020502020306" pitchFamily="34" charset="0"/>
              </a:rPr>
              <a:t>' </a:t>
            </a:r>
            <a:r>
              <a:rPr lang="en-US" dirty="0" err="1">
                <a:latin typeface="Berlin Sans FB" panose="020E0602020502020306" pitchFamily="34" charset="0"/>
              </a:rPr>
              <a:t>AЧςς</a:t>
            </a:r>
            <a:r>
              <a:rPr lang="en-US" dirty="0">
                <a:latin typeface="Berlin Sans FB" panose="020E0602020502020306" pitchFamily="34" charset="0"/>
              </a:rPr>
              <a:t> </a:t>
            </a:r>
            <a:r>
              <a:rPr lang="en-US" dirty="0" err="1">
                <a:latin typeface="Berlin Sans FB" panose="020E0602020502020306" pitchFamily="34" charset="0"/>
              </a:rPr>
              <a:t>bR</a:t>
            </a:r>
            <a:r>
              <a:rPr lang="en-US" dirty="0">
                <a:latin typeface="Berlin Sans FB" panose="020E0602020502020306" pitchFamily="34" charset="0"/>
              </a:rPr>
              <a:t>', Crowned facing busts of Constantine VII, bearded and wearing </a:t>
            </a:r>
            <a:r>
              <a:rPr lang="en-US" dirty="0" err="1">
                <a:latin typeface="Berlin Sans FB" panose="020E0602020502020306" pitchFamily="34" charset="0"/>
              </a:rPr>
              <a:t>loros</a:t>
            </a:r>
            <a:r>
              <a:rPr lang="en-US" dirty="0">
                <a:latin typeface="Berlin Sans FB" panose="020E0602020502020306" pitchFamily="34" charset="0"/>
              </a:rPr>
              <a:t> on the left, and Romanus II, beardless and wearing chlamys on the right; both holding, between them with their right hands, a long patriarchal cross.</a:t>
            </a:r>
          </a:p>
        </p:txBody>
      </p:sp>
    </p:spTree>
    <p:extLst>
      <p:ext uri="{BB962C8B-B14F-4D97-AF65-F5344CB8AC3E}">
        <p14:creationId xmlns:p14="http://schemas.microsoft.com/office/powerpoint/2010/main" val="3569953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1BDC77-0958-4DF6-8D24-2735B51F05D0}"/>
              </a:ext>
            </a:extLst>
          </p:cNvPr>
          <p:cNvSpPr txBox="1">
            <a:spLocks/>
          </p:cNvSpPr>
          <p:nvPr/>
        </p:nvSpPr>
        <p:spPr>
          <a:xfrm>
            <a:off x="0" y="76200"/>
            <a:ext cx="8750300" cy="104139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Impact" panose="020B0806030902050204" pitchFamily="34" charset="0"/>
              </a:rPr>
              <a:t>Anonymous LARGE Byzantine </a:t>
            </a:r>
            <a:br>
              <a:rPr lang="en-US" dirty="0">
                <a:latin typeface="Impact" panose="020B0806030902050204" pitchFamily="34" charset="0"/>
              </a:rPr>
            </a:br>
            <a:r>
              <a:rPr lang="en-US" dirty="0">
                <a:latin typeface="Impact" panose="020B0806030902050204" pitchFamily="34" charset="0"/>
              </a:rPr>
              <a:t>Jesus Christ Follis Coins Class A-N</a:t>
            </a:r>
          </a:p>
        </p:txBody>
      </p:sp>
      <p:pic>
        <p:nvPicPr>
          <p:cNvPr id="22532" name="Picture 4">
            <a:extLst>
              <a:ext uri="{FF2B5EF4-FFF2-40B4-BE49-F238E27FC236}">
                <a16:creationId xmlns:a16="http://schemas.microsoft.com/office/drawing/2014/main" id="{22D46602-FAB5-4A10-A3B1-CFA256BEFB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8519" y="914399"/>
            <a:ext cx="5378138" cy="534965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0675B632-29E0-4523-9670-D06C5CA9E11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12808" y="593945"/>
            <a:ext cx="6534849" cy="65913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3C0591-435B-449A-A310-910BC8FCAE7F}"/>
              </a:ext>
            </a:extLst>
          </p:cNvPr>
          <p:cNvSpPr txBox="1"/>
          <p:nvPr/>
        </p:nvSpPr>
        <p:spPr>
          <a:xfrm>
            <a:off x="8851900" y="76201"/>
            <a:ext cx="3340100" cy="6740307"/>
          </a:xfrm>
          <a:prstGeom prst="rect">
            <a:avLst/>
          </a:prstGeom>
          <a:noFill/>
        </p:spPr>
        <p:txBody>
          <a:bodyPr wrap="square" rtlCol="0">
            <a:spAutoFit/>
          </a:bodyPr>
          <a:lstStyle/>
          <a:p>
            <a:r>
              <a:rPr lang="en-US" sz="2400" b="1" dirty="0">
                <a:latin typeface="Berlin Sans FB" panose="020E0602020502020306" pitchFamily="34" charset="0"/>
                <a:hlinkClick r:id="rId6"/>
              </a:rPr>
              <a:t>Byzantine Empire</a:t>
            </a:r>
            <a:r>
              <a:rPr lang="en-US" sz="2400" b="1" dirty="0">
                <a:latin typeface="Berlin Sans FB" panose="020E0602020502020306" pitchFamily="34" charset="0"/>
              </a:rPr>
              <a:t> - </a:t>
            </a:r>
            <a:r>
              <a:rPr lang="en-US" sz="2400" b="1" dirty="0">
                <a:latin typeface="Berlin Sans FB" panose="020E0602020502020306" pitchFamily="34" charset="0"/>
                <a:hlinkClick r:id="rId7"/>
              </a:rPr>
              <a:t>Anonymous Class A3</a:t>
            </a:r>
            <a:br>
              <a:rPr lang="en-US" sz="2400" b="1" dirty="0">
                <a:latin typeface="Berlin Sans FB" panose="020E0602020502020306" pitchFamily="34" charset="0"/>
              </a:rPr>
            </a:br>
            <a:r>
              <a:rPr lang="en-US" sz="2400" b="1" dirty="0">
                <a:latin typeface="Berlin Sans FB" panose="020E0602020502020306" pitchFamily="34" charset="0"/>
              </a:rPr>
              <a:t> </a:t>
            </a:r>
            <a:r>
              <a:rPr lang="en-US" sz="2400" dirty="0">
                <a:latin typeface="Berlin Sans FB" panose="020E0602020502020306" pitchFamily="34" charset="0"/>
              </a:rPr>
              <a:t>Bronze Follis 27mm (10.92 grams) struck circa 1020-1028 A.D. </a:t>
            </a:r>
            <a:br>
              <a:rPr lang="en-US" sz="2400" dirty="0">
                <a:latin typeface="Berlin Sans FB" panose="020E0602020502020306" pitchFamily="34" charset="0"/>
              </a:rPr>
            </a:br>
            <a:r>
              <a:rPr lang="en-US" sz="2400" dirty="0">
                <a:latin typeface="Berlin Sans FB" panose="020E0602020502020306" pitchFamily="34" charset="0"/>
              </a:rPr>
              <a:t> Reference: Sear 1813 + </a:t>
            </a:r>
            <a:r>
              <a:rPr lang="az-Cyrl-AZ" sz="2400" dirty="0"/>
              <a:t>Є</a:t>
            </a:r>
            <a:r>
              <a:rPr lang="en-US" sz="2400" dirty="0">
                <a:latin typeface="Berlin Sans FB" panose="020E0602020502020306" pitchFamily="34" charset="0"/>
              </a:rPr>
              <a:t>MMANOVH</a:t>
            </a:r>
            <a:r>
              <a:rPr lang="el-GR" sz="2400" dirty="0"/>
              <a:t>Λ, </a:t>
            </a:r>
            <a:r>
              <a:rPr lang="en-US" sz="2400" dirty="0">
                <a:latin typeface="Berlin Sans FB" panose="020E0602020502020306" pitchFamily="34" charset="0"/>
              </a:rPr>
              <a:t>Bust of </a:t>
            </a:r>
            <a:r>
              <a:rPr lang="en-US" sz="2400" dirty="0">
                <a:latin typeface="Berlin Sans FB" panose="020E0602020502020306" pitchFamily="34" charset="0"/>
                <a:hlinkClick r:id="rId8"/>
              </a:rPr>
              <a:t>Jesus Christ</a:t>
            </a:r>
            <a:r>
              <a:rPr lang="en-US" sz="2400" dirty="0">
                <a:latin typeface="Berlin Sans FB" panose="020E0602020502020306" pitchFamily="34" charset="0"/>
              </a:rPr>
              <a:t> facing, wearing a nimbus crown, pallium and </a:t>
            </a:r>
            <a:r>
              <a:rPr lang="en-US" sz="2400" dirty="0" err="1">
                <a:latin typeface="Berlin Sans FB" panose="020E0602020502020306" pitchFamily="34" charset="0"/>
              </a:rPr>
              <a:t>colobium</a:t>
            </a:r>
            <a:r>
              <a:rPr lang="en-US" sz="2400" dirty="0">
                <a:latin typeface="Berlin Sans FB" panose="020E0602020502020306" pitchFamily="34" charset="0"/>
              </a:rPr>
              <a:t>, and holding book of Gospels with both hands; IC XC to left and right of bust. </a:t>
            </a:r>
            <a:br>
              <a:rPr lang="en-US" sz="2400" dirty="0">
                <a:latin typeface="Berlin Sans FB" panose="020E0602020502020306" pitchFamily="34" charset="0"/>
              </a:rPr>
            </a:br>
            <a:r>
              <a:rPr lang="en-US" sz="2400" dirty="0">
                <a:latin typeface="Berlin Sans FB" panose="020E0602020502020306" pitchFamily="34" charset="0"/>
              </a:rPr>
              <a:t> +</a:t>
            </a:r>
            <a:r>
              <a:rPr lang="en-US" sz="2400" dirty="0" err="1">
                <a:latin typeface="Berlin Sans FB" panose="020E0602020502020306" pitchFamily="34" charset="0"/>
              </a:rPr>
              <a:t>IhS</a:t>
            </a:r>
            <a:r>
              <a:rPr lang="az-Cyrl-AZ" sz="2400" dirty="0"/>
              <a:t>Ч</a:t>
            </a:r>
            <a:r>
              <a:rPr lang="en-US" sz="2400" dirty="0">
                <a:latin typeface="Berlin Sans FB" panose="020E0602020502020306" pitchFamily="34" charset="0"/>
              </a:rPr>
              <a:t>S / XRIST</a:t>
            </a:r>
            <a:r>
              <a:rPr lang="az-Cyrl-AZ" sz="2400" dirty="0"/>
              <a:t>Ч</a:t>
            </a:r>
            <a:r>
              <a:rPr lang="en-US" sz="2400" dirty="0">
                <a:latin typeface="Berlin Sans FB" panose="020E0602020502020306" pitchFamily="34" charset="0"/>
              </a:rPr>
              <a:t>S / </a:t>
            </a:r>
            <a:r>
              <a:rPr lang="en-US" sz="2400" dirty="0" err="1">
                <a:latin typeface="Berlin Sans FB" panose="020E0602020502020306" pitchFamily="34" charset="0"/>
              </a:rPr>
              <a:t>bASIL</a:t>
            </a:r>
            <a:r>
              <a:rPr lang="az-Cyrl-AZ" sz="2400" dirty="0"/>
              <a:t>ЄЧ / </a:t>
            </a:r>
            <a:r>
              <a:rPr lang="en-US" sz="2400" dirty="0" err="1">
                <a:latin typeface="Berlin Sans FB" panose="020E0602020502020306" pitchFamily="34" charset="0"/>
              </a:rPr>
              <a:t>bASIL</a:t>
            </a:r>
            <a:r>
              <a:rPr lang="az-Cyrl-AZ" sz="2400" dirty="0"/>
              <a:t>Є ("</a:t>
            </a:r>
            <a:r>
              <a:rPr lang="en-US" sz="2400" dirty="0">
                <a:latin typeface="Berlin Sans FB" panose="020E0602020502020306" pitchFamily="34" charset="0"/>
              </a:rPr>
              <a:t>Jesus Christ King of Kings") in four lines.</a:t>
            </a:r>
          </a:p>
        </p:txBody>
      </p:sp>
    </p:spTree>
    <p:extLst>
      <p:ext uri="{BB962C8B-B14F-4D97-AF65-F5344CB8AC3E}">
        <p14:creationId xmlns:p14="http://schemas.microsoft.com/office/powerpoint/2010/main" val="2078927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a:extLst>
              <a:ext uri="{FF2B5EF4-FFF2-40B4-BE49-F238E27FC236}">
                <a16:creationId xmlns:a16="http://schemas.microsoft.com/office/drawing/2014/main" id="{11C66810-BC9D-40AA-AADD-999464D925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1467" y="-203200"/>
            <a:ext cx="4879863" cy="4864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E4A41B-AF5A-407A-95F2-040576F2B67B}"/>
              </a:ext>
            </a:extLst>
          </p:cNvPr>
          <p:cNvSpPr>
            <a:spLocks noGrp="1"/>
          </p:cNvSpPr>
          <p:nvPr>
            <p:ph type="title"/>
          </p:nvPr>
        </p:nvSpPr>
        <p:spPr>
          <a:xfrm>
            <a:off x="850900" y="-203200"/>
            <a:ext cx="12280900" cy="1326695"/>
          </a:xfrm>
        </p:spPr>
        <p:txBody>
          <a:bodyPr>
            <a:normAutofit/>
          </a:bodyPr>
          <a:lstStyle/>
          <a:p>
            <a:pPr algn="ctr"/>
            <a:r>
              <a:rPr lang="en-US" sz="4000" dirty="0">
                <a:latin typeface="Impact" panose="020B0806030902050204" pitchFamily="34" charset="0"/>
              </a:rPr>
              <a:t>Crusader Coins &amp; Kingdom of Cyprus</a:t>
            </a:r>
          </a:p>
        </p:txBody>
      </p:sp>
      <p:pic>
        <p:nvPicPr>
          <p:cNvPr id="23560" name="Picture 8">
            <a:extLst>
              <a:ext uri="{FF2B5EF4-FFF2-40B4-BE49-F238E27FC236}">
                <a16:creationId xmlns:a16="http://schemas.microsoft.com/office/drawing/2014/main" id="{5A3E8D67-AA6F-4AB2-A7CC-B7D42419E3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21150" y="678995"/>
            <a:ext cx="6619225" cy="6398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B1E14D-0B15-4151-B299-7B1C12863662}"/>
              </a:ext>
            </a:extLst>
          </p:cNvPr>
          <p:cNvSpPr txBox="1"/>
          <p:nvPr/>
        </p:nvSpPr>
        <p:spPr>
          <a:xfrm>
            <a:off x="8674100" y="1016000"/>
            <a:ext cx="3352800" cy="5262979"/>
          </a:xfrm>
          <a:prstGeom prst="rect">
            <a:avLst/>
          </a:prstGeom>
          <a:noFill/>
        </p:spPr>
        <p:txBody>
          <a:bodyPr wrap="square" rtlCol="0">
            <a:spAutoFit/>
          </a:bodyPr>
          <a:lstStyle/>
          <a:p>
            <a:r>
              <a:rPr lang="en-US" sz="2400" b="1" dirty="0">
                <a:hlinkClick r:id="rId6"/>
              </a:rPr>
              <a:t>Cyprus</a:t>
            </a:r>
            <a:r>
              <a:rPr lang="en-US" sz="2400" b="1" dirty="0"/>
              <a:t> as Crusader State Kingdom of Cyprus</a:t>
            </a:r>
            <a:br>
              <a:rPr lang="en-US" sz="2400" b="1" dirty="0"/>
            </a:br>
            <a:r>
              <a:rPr lang="en-US" sz="2400" b="1" dirty="0"/>
              <a:t> Hugh IV- King: 31 March 1324 – 24 November 1358 A.D.</a:t>
            </a:r>
            <a:br>
              <a:rPr lang="en-US" sz="2400" b="1" dirty="0"/>
            </a:br>
            <a:r>
              <a:rPr lang="en-US" sz="2400" b="1" dirty="0"/>
              <a:t> </a:t>
            </a:r>
            <a:r>
              <a:rPr lang="en-US" sz="2400" dirty="0"/>
              <a:t>Silver Gros 27mm (4.60 grams) </a:t>
            </a:r>
            <a:br>
              <a:rPr lang="en-US" sz="2400" dirty="0"/>
            </a:br>
            <a:r>
              <a:rPr lang="en-US" sz="2400" dirty="0"/>
              <a:t> Reference: Malloy 67</a:t>
            </a:r>
            <a:br>
              <a:rPr lang="en-US" sz="2400" b="1" dirty="0"/>
            </a:br>
            <a:r>
              <a:rPr lang="en-US" sz="2400" b="1" dirty="0"/>
              <a:t> </a:t>
            </a:r>
            <a:r>
              <a:rPr lang="en-US" sz="2400" dirty="0"/>
              <a:t>+ </a:t>
            </a:r>
            <a:r>
              <a:rPr lang="en-US" sz="2400" dirty="0" err="1"/>
              <a:t>hVGV</a:t>
            </a:r>
            <a:r>
              <a:rPr lang="az-Cyrl-AZ" sz="2400" dirty="0"/>
              <a:t>Є | </a:t>
            </a:r>
            <a:r>
              <a:rPr lang="en-US" sz="2400" dirty="0"/>
              <a:t>R</a:t>
            </a:r>
            <a:r>
              <a:rPr lang="az-Cyrl-AZ" sz="2400" dirty="0"/>
              <a:t>Є</a:t>
            </a:r>
            <a:r>
              <a:rPr lang="en-US" sz="2400" dirty="0"/>
              <a:t>I D</a:t>
            </a:r>
            <a:r>
              <a:rPr lang="az-Cyrl-AZ" sz="2400" dirty="0"/>
              <a:t>Є</a:t>
            </a:r>
            <a:r>
              <a:rPr lang="en-US" sz="2400" dirty="0"/>
              <a:t>b King seated on curule chair.</a:t>
            </a:r>
            <a:br>
              <a:rPr lang="en-US" sz="2400" dirty="0"/>
            </a:br>
            <a:r>
              <a:rPr lang="en-US" sz="2400" dirty="0"/>
              <a:t> + I</a:t>
            </a:r>
            <a:r>
              <a:rPr lang="az-Cyrl-AZ" sz="2400" dirty="0"/>
              <a:t>Є</a:t>
            </a:r>
            <a:r>
              <a:rPr lang="en-US" sz="2400" dirty="0"/>
              <a:t>RVSAL'M </a:t>
            </a:r>
            <a:r>
              <a:rPr lang="az-Cyrl-AZ" sz="2400" dirty="0"/>
              <a:t>Є </a:t>
            </a:r>
            <a:r>
              <a:rPr lang="en-US" sz="2400" dirty="0"/>
              <a:t>D' </a:t>
            </a:r>
            <a:r>
              <a:rPr lang="en-US" sz="2400" dirty="0" err="1"/>
              <a:t>ChIPR</a:t>
            </a:r>
            <a:r>
              <a:rPr lang="en-US" sz="2400" dirty="0"/>
              <a:t> (Translation: Jerusalem and Cyprus), Cross of Jerusalem.</a:t>
            </a:r>
          </a:p>
        </p:txBody>
      </p:sp>
    </p:spTree>
    <p:extLst>
      <p:ext uri="{BB962C8B-B14F-4D97-AF65-F5344CB8AC3E}">
        <p14:creationId xmlns:p14="http://schemas.microsoft.com/office/powerpoint/2010/main" val="1151008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AA90F-3F9B-4776-B50E-2F8251BAE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1" y="-476251"/>
            <a:ext cx="12334877" cy="8223251"/>
          </a:xfrm>
          <a:prstGeom prst="rect">
            <a:avLst/>
          </a:prstGeom>
        </p:spPr>
      </p:pic>
    </p:spTree>
    <p:extLst>
      <p:ext uri="{BB962C8B-B14F-4D97-AF65-F5344CB8AC3E}">
        <p14:creationId xmlns:p14="http://schemas.microsoft.com/office/powerpoint/2010/main" val="51876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6844-A5EC-4BF8-B708-4B2F58A0BAF5}"/>
              </a:ext>
            </a:extLst>
          </p:cNvPr>
          <p:cNvSpPr>
            <a:spLocks noGrp="1"/>
          </p:cNvSpPr>
          <p:nvPr>
            <p:ph type="title"/>
          </p:nvPr>
        </p:nvSpPr>
        <p:spPr/>
        <p:txBody>
          <a:bodyPr/>
          <a:lstStyle/>
          <a:p>
            <a:r>
              <a:rPr lang="en-US" dirty="0">
                <a:latin typeface="Impact" panose="020B0806030902050204" pitchFamily="34" charset="0"/>
              </a:rPr>
              <a:t>Widow’s Mite Possibilities</a:t>
            </a:r>
          </a:p>
        </p:txBody>
      </p:sp>
      <p:sp>
        <p:nvSpPr>
          <p:cNvPr id="3" name="Content Placeholder 2">
            <a:extLst>
              <a:ext uri="{FF2B5EF4-FFF2-40B4-BE49-F238E27FC236}">
                <a16:creationId xmlns:a16="http://schemas.microsoft.com/office/drawing/2014/main" id="{7E0BBB1D-2DB3-4182-B8E6-E336A7DDFBDB}"/>
              </a:ext>
            </a:extLst>
          </p:cNvPr>
          <p:cNvSpPr>
            <a:spLocks noGrp="1"/>
          </p:cNvSpPr>
          <p:nvPr>
            <p:ph idx="1"/>
          </p:nvPr>
        </p:nvSpPr>
        <p:spPr/>
        <p:txBody>
          <a:bodyPr>
            <a:normAutofit fontScale="62500" lnSpcReduction="20000"/>
          </a:bodyPr>
          <a:lstStyle/>
          <a:p>
            <a:r>
              <a:rPr lang="en-US" dirty="0">
                <a:latin typeface="Berlin Sans FB Demi" panose="020E0802020502020306" pitchFamily="34" charset="0"/>
              </a:rPr>
              <a:t>What we know is that the coins were of the lowest denomination, so it would be either the Prutah or Half Prutah coin, the bible does not say which one specifically but, it will be most likely a circulating coin of the time so here are some examples, John Hyrcanus, Alexander </a:t>
            </a:r>
            <a:r>
              <a:rPr lang="en-US" dirty="0" err="1">
                <a:latin typeface="Berlin Sans FB Demi" panose="020E0802020502020306" pitchFamily="34" charset="0"/>
              </a:rPr>
              <a:t>Jannaeus</a:t>
            </a:r>
            <a:r>
              <a:rPr lang="en-US" dirty="0">
                <a:latin typeface="Berlin Sans FB Demi" panose="020E0802020502020306" pitchFamily="34" charset="0"/>
              </a:rPr>
              <a:t> and possibly even later Prutah coins</a:t>
            </a:r>
          </a:p>
          <a:p>
            <a:r>
              <a:rPr lang="en-US" i="1" dirty="0"/>
              <a:t>Historically significant coin to those of both Jewish and Christian faiths, along with people that are interested in studying history. To the Jewish peoples, this coin represents an important historical Jewish king of the </a:t>
            </a:r>
            <a:r>
              <a:rPr lang="en-US" i="1" dirty="0" err="1"/>
              <a:t>Hosmoneon</a:t>
            </a:r>
            <a:r>
              <a:rPr lang="en-US" i="1" dirty="0"/>
              <a:t> dynasty. To Christians studying biblical history, this coin could be considered as a "</a:t>
            </a:r>
            <a:r>
              <a:rPr lang="en-US" i="1" dirty="0">
                <a:hlinkClick r:id="rId2"/>
              </a:rPr>
              <a:t>Widow's Mite</a:t>
            </a:r>
            <a:r>
              <a:rPr lang="en-US" i="1" dirty="0"/>
              <a:t>" from the bible. The prutah was the smallest (other than the half prutah) circulating coin in the area of Jerusalem during the time of Jesus Christ. It took about 10 prutah coins to buy a loaf of bread during those times. The bible does not make it clear which of the coins was donated by the poor widow, but it could be certain that it was a prutah or half prutah coin. Prutahs of Alexander </a:t>
            </a:r>
            <a:r>
              <a:rPr lang="en-US" i="1" dirty="0" err="1"/>
              <a:t>Jananeus</a:t>
            </a:r>
            <a:r>
              <a:rPr lang="en-US" i="1" dirty="0"/>
              <a:t> would have been common to circulation and some of his coins were struck in such vast numbers, they could be the least valuable coins to be considered a poor widow's mite. The exchange rate for a silver shekel would have been about 256 prutah coins. There were several Jewish rulers whom struck coins that could be considered a "widow's mite". And the conclusion that can be made that any circulating prutah coin of the area could have been given as donation in that story. Of course there are certain coin types that would be more plentiful or more scarce than others, but logically speaking, since a specific ruler's coin was not named in the bible, any prutahs circulating could have been the coin mentioned in the bible as the "Widow's Mite".</a:t>
            </a:r>
            <a:endParaRPr lang="en-US" dirty="0">
              <a:latin typeface="Berlin Sans FB Demi" panose="020E0802020502020306" pitchFamily="34" charset="0"/>
            </a:endParaRPr>
          </a:p>
        </p:txBody>
      </p:sp>
    </p:spTree>
    <p:extLst>
      <p:ext uri="{BB962C8B-B14F-4D97-AF65-F5344CB8AC3E}">
        <p14:creationId xmlns:p14="http://schemas.microsoft.com/office/powerpoint/2010/main" val="3857064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19CCFC-A14E-4B87-9F35-0D4847E69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2" y="-1258298"/>
            <a:ext cx="12598732" cy="9437098"/>
          </a:xfrm>
          <a:prstGeom prst="rect">
            <a:avLst/>
          </a:prstGeom>
        </p:spPr>
      </p:pic>
    </p:spTree>
    <p:extLst>
      <p:ext uri="{BB962C8B-B14F-4D97-AF65-F5344CB8AC3E}">
        <p14:creationId xmlns:p14="http://schemas.microsoft.com/office/powerpoint/2010/main" val="310191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D828A-694B-4355-A48E-EB0DD5BAAE3E}"/>
              </a:ext>
            </a:extLst>
          </p:cNvPr>
          <p:cNvSpPr>
            <a:spLocks noGrp="1"/>
          </p:cNvSpPr>
          <p:nvPr>
            <p:ph idx="1"/>
          </p:nvPr>
        </p:nvSpPr>
        <p:spPr>
          <a:xfrm>
            <a:off x="838200" y="279400"/>
            <a:ext cx="10515600" cy="6832600"/>
          </a:xfrm>
        </p:spPr>
        <p:txBody>
          <a:bodyPr>
            <a:normAutofit/>
          </a:bodyPr>
          <a:lstStyle/>
          <a:p>
            <a:pPr marL="0" indent="0">
              <a:buNone/>
            </a:pPr>
            <a:r>
              <a:rPr lang="en-US" sz="3600" b="1" dirty="0"/>
              <a:t>BOOKS TO BUY ON THE SUBJECT:</a:t>
            </a:r>
          </a:p>
          <a:p>
            <a:pPr marL="0" indent="0" algn="ctr">
              <a:buNone/>
            </a:pPr>
            <a:r>
              <a:rPr lang="en-US" sz="3600" b="1" dirty="0"/>
              <a:t>Guide to Biblical Coins by David Hendin 5th Edition</a:t>
            </a:r>
          </a:p>
          <a:p>
            <a:pPr marL="0" indent="0" algn="ctr">
              <a:buNone/>
            </a:pPr>
            <a:r>
              <a:rPr lang="en-US" sz="3600" dirty="0">
                <a:hlinkClick r:id="rId2"/>
              </a:rPr>
              <a:t>https://www.amazon.com/Guide-Biblical-Coins-David-Hendin/dp/0965402959/</a:t>
            </a:r>
            <a:endParaRPr lang="en-US" sz="3600" dirty="0"/>
          </a:p>
          <a:p>
            <a:pPr marL="0" indent="0" algn="ctr">
              <a:buNone/>
            </a:pPr>
            <a:r>
              <a:rPr lang="en-US" sz="3600" b="1" dirty="0"/>
              <a:t>Money of the Bible, 3rd Edition by Kenneth </a:t>
            </a:r>
            <a:r>
              <a:rPr lang="en-US" sz="3600" b="1" dirty="0" err="1"/>
              <a:t>Bressett</a:t>
            </a:r>
            <a:r>
              <a:rPr lang="en-US" sz="3600" b="1" dirty="0"/>
              <a:t> (Author)</a:t>
            </a:r>
          </a:p>
          <a:p>
            <a:pPr marL="0" indent="0" algn="ctr">
              <a:buNone/>
            </a:pPr>
            <a:r>
              <a:rPr lang="en-US" sz="3600" dirty="0">
                <a:hlinkClick r:id="rId3"/>
              </a:rPr>
              <a:t>https://www.amazon.com/gp/product/079483955X/</a:t>
            </a:r>
            <a:endParaRPr lang="en-US" sz="3600" dirty="0"/>
          </a:p>
          <a:p>
            <a:pPr marL="0" indent="0" algn="ctr">
              <a:buNone/>
            </a:pPr>
            <a:r>
              <a:rPr lang="en-US" sz="3600" b="1" dirty="0"/>
              <a:t>Coins and the Bible by Richard </a:t>
            </a:r>
            <a:r>
              <a:rPr lang="en-US" sz="3600" b="1" dirty="0" err="1"/>
              <a:t>Abdy</a:t>
            </a:r>
            <a:r>
              <a:rPr lang="en-US" sz="3600" b="1" dirty="0"/>
              <a:t> (Author), Amelia Dowler (Author)</a:t>
            </a:r>
          </a:p>
          <a:p>
            <a:pPr marL="0" indent="0" algn="ctr">
              <a:buNone/>
            </a:pPr>
            <a:r>
              <a:rPr lang="en-US" sz="3600" dirty="0">
                <a:hlinkClick r:id="rId4"/>
              </a:rPr>
              <a:t>https://www.amazon.com/Coins-Bible-Richard-Abdy/dp/1907427309/</a:t>
            </a:r>
            <a:endParaRPr lang="en-US" sz="3600" dirty="0"/>
          </a:p>
        </p:txBody>
      </p:sp>
    </p:spTree>
    <p:extLst>
      <p:ext uri="{BB962C8B-B14F-4D97-AF65-F5344CB8AC3E}">
        <p14:creationId xmlns:p14="http://schemas.microsoft.com/office/powerpoint/2010/main" val="155086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FDEE-AB4E-4820-B9A6-71050914CECD}"/>
              </a:ext>
            </a:extLst>
          </p:cNvPr>
          <p:cNvSpPr>
            <a:spLocks noGrp="1"/>
          </p:cNvSpPr>
          <p:nvPr>
            <p:ph type="title"/>
          </p:nvPr>
        </p:nvSpPr>
        <p:spPr>
          <a:xfrm>
            <a:off x="0" y="0"/>
            <a:ext cx="12192000" cy="1325563"/>
          </a:xfrm>
        </p:spPr>
        <p:txBody>
          <a:bodyPr/>
          <a:lstStyle/>
          <a:p>
            <a:pPr algn="ctr"/>
            <a:r>
              <a:rPr lang="en-US" dirty="0">
                <a:latin typeface="Impact" panose="020B0806030902050204" pitchFamily="34" charset="0"/>
              </a:rPr>
              <a:t>Values, Condition and Getting Best Prices</a:t>
            </a:r>
          </a:p>
        </p:txBody>
      </p:sp>
      <p:sp>
        <p:nvSpPr>
          <p:cNvPr id="3" name="Content Placeholder 2">
            <a:extLst>
              <a:ext uri="{FF2B5EF4-FFF2-40B4-BE49-F238E27FC236}">
                <a16:creationId xmlns:a16="http://schemas.microsoft.com/office/drawing/2014/main" id="{8F1C80FB-2922-4444-8763-B9293B0CD695}"/>
              </a:ext>
            </a:extLst>
          </p:cNvPr>
          <p:cNvSpPr>
            <a:spLocks noGrp="1"/>
          </p:cNvSpPr>
          <p:nvPr>
            <p:ph idx="1"/>
          </p:nvPr>
        </p:nvSpPr>
        <p:spPr>
          <a:xfrm>
            <a:off x="0" y="1193800"/>
            <a:ext cx="12039600" cy="5538469"/>
          </a:xfrm>
        </p:spPr>
        <p:txBody>
          <a:bodyPr>
            <a:normAutofit/>
          </a:bodyPr>
          <a:lstStyle/>
          <a:p>
            <a:r>
              <a:rPr lang="en-US" dirty="0"/>
              <a:t>Values are determined by the free market. The realization we have to make is that a coin in pristine condition preserved to modern times is often a miracle on it’s on only a small percentage survive, so with beauty, comes desirability and with desirability and the condition’s r the price goes up higher. </a:t>
            </a:r>
          </a:p>
          <a:p>
            <a:r>
              <a:rPr lang="en-US" dirty="0"/>
              <a:t>The ideal is a happy medium where it is an attractive coin and moderately priced. Always try to buy coins that you find beautiful because chances are someone else may love them in the future as it may be a loved one or if you decide to sell them yourself. </a:t>
            </a:r>
          </a:p>
          <a:p>
            <a:r>
              <a:rPr lang="en-US" dirty="0"/>
              <a:t>Shop around, look around prices online, see if you can make offers, and feel open to make offers of even half the asking price because Ask and You Shall Receive Often Applies, or often ask a dealer, what is the best you can do on this one. Try to get receipts from everyone should you ever need to return it after sending to </a:t>
            </a:r>
            <a:r>
              <a:rPr lang="en-US" dirty="0">
                <a:hlinkClick r:id="rId2"/>
              </a:rPr>
              <a:t>www.NGCCoin.com</a:t>
            </a:r>
            <a:r>
              <a:rPr lang="en-US" dirty="0"/>
              <a:t>  </a:t>
            </a:r>
          </a:p>
        </p:txBody>
      </p:sp>
    </p:spTree>
    <p:extLst>
      <p:ext uri="{BB962C8B-B14F-4D97-AF65-F5344CB8AC3E}">
        <p14:creationId xmlns:p14="http://schemas.microsoft.com/office/powerpoint/2010/main" val="936430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3518-5DEC-43CE-BC9B-9F45EF14FFBD}"/>
              </a:ext>
            </a:extLst>
          </p:cNvPr>
          <p:cNvSpPr>
            <a:spLocks noGrp="1"/>
          </p:cNvSpPr>
          <p:nvPr>
            <p:ph type="title"/>
          </p:nvPr>
        </p:nvSpPr>
        <p:spPr>
          <a:xfrm>
            <a:off x="0" y="149225"/>
            <a:ext cx="12192000" cy="892175"/>
          </a:xfrm>
        </p:spPr>
        <p:txBody>
          <a:bodyPr>
            <a:normAutofit/>
          </a:bodyPr>
          <a:lstStyle/>
          <a:p>
            <a:pPr algn="ctr"/>
            <a:r>
              <a:rPr lang="en-US" dirty="0">
                <a:latin typeface="Impact" panose="020B0806030902050204" pitchFamily="34" charset="0"/>
              </a:rPr>
              <a:t>You Can Buy Ancient Coins Online from Ilya here:</a:t>
            </a:r>
          </a:p>
        </p:txBody>
      </p:sp>
      <p:sp>
        <p:nvSpPr>
          <p:cNvPr id="6" name="Title 1">
            <a:extLst>
              <a:ext uri="{FF2B5EF4-FFF2-40B4-BE49-F238E27FC236}">
                <a16:creationId xmlns:a16="http://schemas.microsoft.com/office/drawing/2014/main" id="{A6D983BE-3184-4AD5-8B44-D9FC8A832FCC}"/>
              </a:ext>
            </a:extLst>
          </p:cNvPr>
          <p:cNvSpPr txBox="1">
            <a:spLocks/>
          </p:cNvSpPr>
          <p:nvPr/>
        </p:nvSpPr>
        <p:spPr>
          <a:xfrm>
            <a:off x="152400" y="825501"/>
            <a:ext cx="12192000" cy="2070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Impact" panose="020B0806030902050204" pitchFamily="34" charset="0"/>
                <a:hlinkClick r:id="rId2"/>
              </a:rPr>
              <a:t>TrustedCoins.com</a:t>
            </a:r>
            <a:r>
              <a:rPr lang="en-US" dirty="0">
                <a:solidFill>
                  <a:srgbClr val="FF0000"/>
                </a:solidFill>
                <a:latin typeface="Impact" panose="020B0806030902050204" pitchFamily="34" charset="0"/>
              </a:rPr>
              <a:t> </a:t>
            </a:r>
            <a:br>
              <a:rPr lang="en-US" dirty="0">
                <a:latin typeface="Impact" panose="020B0806030902050204" pitchFamily="34" charset="0"/>
              </a:rPr>
            </a:br>
            <a:r>
              <a:rPr lang="en-US" dirty="0">
                <a:latin typeface="Impact" panose="020B0806030902050204" pitchFamily="34" charset="0"/>
              </a:rPr>
              <a:t>eBay Store with over 19,000 Items</a:t>
            </a:r>
            <a:br>
              <a:rPr lang="en-US" dirty="0">
                <a:latin typeface="Impact" panose="020B0806030902050204" pitchFamily="34" charset="0"/>
              </a:rPr>
            </a:br>
            <a:r>
              <a:rPr lang="en-US" dirty="0">
                <a:latin typeface="Impact" panose="020B0806030902050204" pitchFamily="34" charset="0"/>
              </a:rPr>
              <a:t>20,000 Positive Reviews</a:t>
            </a:r>
          </a:p>
        </p:txBody>
      </p:sp>
      <p:pic>
        <p:nvPicPr>
          <p:cNvPr id="8" name="Picture 7">
            <a:extLst>
              <a:ext uri="{FF2B5EF4-FFF2-40B4-BE49-F238E27FC236}">
                <a16:creationId xmlns:a16="http://schemas.microsoft.com/office/drawing/2014/main" id="{718DF822-7197-4E0C-AF07-E86AF067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900" y="2895601"/>
            <a:ext cx="6985000" cy="3929063"/>
          </a:xfrm>
          <a:prstGeom prst="rect">
            <a:avLst/>
          </a:prstGeom>
        </p:spPr>
      </p:pic>
      <p:sp>
        <p:nvSpPr>
          <p:cNvPr id="9" name="TextBox 8">
            <a:extLst>
              <a:ext uri="{FF2B5EF4-FFF2-40B4-BE49-F238E27FC236}">
                <a16:creationId xmlns:a16="http://schemas.microsoft.com/office/drawing/2014/main" id="{6D1D9CDB-6866-4652-B8B7-898F4E9F03CF}"/>
              </a:ext>
            </a:extLst>
          </p:cNvPr>
          <p:cNvSpPr txBox="1"/>
          <p:nvPr/>
        </p:nvSpPr>
        <p:spPr>
          <a:xfrm>
            <a:off x="482600" y="3098800"/>
            <a:ext cx="3238500" cy="3609975"/>
          </a:xfrm>
          <a:prstGeom prst="rect">
            <a:avLst/>
          </a:prstGeom>
          <a:noFill/>
        </p:spPr>
        <p:txBody>
          <a:bodyPr wrap="square" rtlCol="0">
            <a:spAutoFit/>
          </a:bodyPr>
          <a:lstStyle/>
          <a:p>
            <a:r>
              <a:rPr lang="en-US" sz="3200" dirty="0">
                <a:solidFill>
                  <a:schemeClr val="accent1"/>
                </a:solidFill>
                <a:latin typeface="Berlin Sans FB" panose="020E0602020502020306" pitchFamily="34" charset="0"/>
              </a:rPr>
              <a:t>Certificate of Authenticity</a:t>
            </a:r>
            <a:br>
              <a:rPr lang="en-US" sz="3200" dirty="0">
                <a:solidFill>
                  <a:schemeClr val="accent1"/>
                </a:solidFill>
                <a:latin typeface="Berlin Sans FB" panose="020E0602020502020306" pitchFamily="34" charset="0"/>
              </a:rPr>
            </a:br>
            <a:r>
              <a:rPr lang="en-US" sz="3200" dirty="0">
                <a:solidFill>
                  <a:schemeClr val="accent1"/>
                </a:solidFill>
                <a:latin typeface="Berlin Sans FB" panose="020E0602020502020306" pitchFamily="34" charset="0"/>
              </a:rPr>
              <a:t>&amp; LIFETIME GUARANTEE OF AUTHENTICITY included with all items purchased</a:t>
            </a:r>
          </a:p>
        </p:txBody>
      </p:sp>
    </p:spTree>
    <p:extLst>
      <p:ext uri="{BB962C8B-B14F-4D97-AF65-F5344CB8AC3E}">
        <p14:creationId xmlns:p14="http://schemas.microsoft.com/office/powerpoint/2010/main" val="4022846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FAAC-2F6E-4935-9A9B-A6C26E7ACA84}"/>
              </a:ext>
            </a:extLst>
          </p:cNvPr>
          <p:cNvSpPr>
            <a:spLocks noGrp="1"/>
          </p:cNvSpPr>
          <p:nvPr>
            <p:ph type="title"/>
          </p:nvPr>
        </p:nvSpPr>
        <p:spPr>
          <a:xfrm>
            <a:off x="0" y="1"/>
            <a:ext cx="12192000" cy="1690688"/>
          </a:xfrm>
        </p:spPr>
        <p:txBody>
          <a:bodyPr/>
          <a:lstStyle/>
          <a:p>
            <a:pPr algn="ctr"/>
            <a:r>
              <a:rPr lang="en-US" dirty="0">
                <a:latin typeface="Impact" panose="020B0806030902050204" pitchFamily="34" charset="0"/>
              </a:rPr>
              <a:t>Additional Videos &amp; Links to Information Talked About</a:t>
            </a:r>
          </a:p>
        </p:txBody>
      </p:sp>
      <p:sp>
        <p:nvSpPr>
          <p:cNvPr id="3" name="Content Placeholder 2">
            <a:extLst>
              <a:ext uri="{FF2B5EF4-FFF2-40B4-BE49-F238E27FC236}">
                <a16:creationId xmlns:a16="http://schemas.microsoft.com/office/drawing/2014/main" id="{8EE5943E-D08E-4D86-92D6-30F81B75F8D8}"/>
              </a:ext>
            </a:extLst>
          </p:cNvPr>
          <p:cNvSpPr>
            <a:spLocks noGrp="1"/>
          </p:cNvSpPr>
          <p:nvPr>
            <p:ph idx="1"/>
          </p:nvPr>
        </p:nvSpPr>
        <p:spPr/>
        <p:txBody>
          <a:bodyPr>
            <a:normAutofit/>
          </a:bodyPr>
          <a:lstStyle/>
          <a:p>
            <a:pPr marL="0" indent="0" algn="ctr">
              <a:buNone/>
            </a:pPr>
            <a:r>
              <a:rPr lang="en-US" b="1" dirty="0"/>
              <a:t>THIS PRESENTATION </a:t>
            </a:r>
            <a:r>
              <a:rPr lang="en-US" dirty="0"/>
              <a:t>which includes more in-depth videos and articles to watch and read is available here:</a:t>
            </a:r>
          </a:p>
          <a:p>
            <a:pPr marL="0" indent="0" algn="ctr">
              <a:buNone/>
            </a:pPr>
            <a:r>
              <a:rPr lang="en-US" sz="6000" b="1" dirty="0">
                <a:hlinkClick r:id="rId2"/>
              </a:rPr>
              <a:t>trustedcoins.com/christianity</a:t>
            </a:r>
            <a:endParaRPr lang="en-US" sz="6000" b="1" dirty="0"/>
          </a:p>
          <a:p>
            <a:pPr marL="0" indent="0">
              <a:buNone/>
            </a:pPr>
            <a:endParaRPr lang="en-US" dirty="0"/>
          </a:p>
          <a:p>
            <a:pPr marL="0" indent="0" algn="ctr">
              <a:buNone/>
            </a:pPr>
            <a:r>
              <a:rPr lang="en-US" dirty="0"/>
              <a:t>Get FREE Educational Articles About Coins Right to Your email:</a:t>
            </a:r>
          </a:p>
          <a:p>
            <a:pPr marL="0" indent="0" algn="ctr">
              <a:buNone/>
            </a:pPr>
            <a:r>
              <a:rPr lang="en-US" sz="6600" b="1" dirty="0">
                <a:hlinkClick r:id="rId3"/>
              </a:rPr>
              <a:t>LIST.trustedcoins.com</a:t>
            </a:r>
            <a:endParaRPr lang="en-US" sz="6600" b="1" dirty="0"/>
          </a:p>
          <a:p>
            <a:pPr marL="0" indent="0" algn="ctr">
              <a:buNone/>
            </a:pPr>
            <a:endParaRPr lang="en-US" sz="6600" b="1" dirty="0"/>
          </a:p>
        </p:txBody>
      </p:sp>
    </p:spTree>
    <p:extLst>
      <p:ext uri="{BB962C8B-B14F-4D97-AF65-F5344CB8AC3E}">
        <p14:creationId xmlns:p14="http://schemas.microsoft.com/office/powerpoint/2010/main" val="1881052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C81AE9-D36B-4326-B883-041D49ABD7A3}"/>
              </a:ext>
            </a:extLst>
          </p:cNvPr>
          <p:cNvSpPr txBox="1"/>
          <p:nvPr/>
        </p:nvSpPr>
        <p:spPr>
          <a:xfrm>
            <a:off x="273050" y="0"/>
            <a:ext cx="11645900" cy="7879080"/>
          </a:xfrm>
          <a:prstGeom prst="rect">
            <a:avLst/>
          </a:prstGeom>
          <a:noFill/>
        </p:spPr>
        <p:txBody>
          <a:bodyPr wrap="square" rtlCol="0">
            <a:spAutoFit/>
          </a:bodyPr>
          <a:lstStyle/>
          <a:p>
            <a:pPr algn="ctr"/>
            <a:r>
              <a:rPr lang="en-US" sz="8800" dirty="0"/>
              <a:t>Thank You!</a:t>
            </a:r>
          </a:p>
          <a:p>
            <a:pPr algn="ctr"/>
            <a:r>
              <a:rPr lang="en-US" sz="8800" b="1" dirty="0"/>
              <a:t>Kevin L. Tyler </a:t>
            </a:r>
            <a:br>
              <a:rPr lang="en-US" sz="8800" b="1" dirty="0"/>
            </a:br>
            <a:endParaRPr lang="en-US" sz="8800" b="1" dirty="0"/>
          </a:p>
          <a:p>
            <a:pPr algn="ctr"/>
            <a:r>
              <a:rPr lang="en-US" sz="8800" dirty="0"/>
              <a:t>HARRISBURG COIN CLUB</a:t>
            </a:r>
          </a:p>
          <a:p>
            <a:pPr algn="ctr"/>
            <a:r>
              <a:rPr lang="en-US" sz="6600" dirty="0">
                <a:hlinkClick r:id="rId2"/>
              </a:rPr>
              <a:t>harrisburgcoinclub.com</a:t>
            </a:r>
            <a:br>
              <a:rPr lang="en-US" sz="8800" dirty="0"/>
            </a:br>
            <a:endParaRPr lang="en-US" sz="8800" dirty="0"/>
          </a:p>
        </p:txBody>
      </p:sp>
    </p:spTree>
    <p:extLst>
      <p:ext uri="{BB962C8B-B14F-4D97-AF65-F5344CB8AC3E}">
        <p14:creationId xmlns:p14="http://schemas.microsoft.com/office/powerpoint/2010/main" val="57870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51D593-A87D-4CDC-AF9E-4B7889E48BE5}"/>
              </a:ext>
            </a:extLst>
          </p:cNvPr>
          <p:cNvSpPr txBox="1"/>
          <p:nvPr/>
        </p:nvSpPr>
        <p:spPr>
          <a:xfrm>
            <a:off x="261936" y="4943475"/>
            <a:ext cx="11668125" cy="1754326"/>
          </a:xfrm>
          <a:prstGeom prst="rect">
            <a:avLst/>
          </a:prstGeom>
          <a:noFill/>
        </p:spPr>
        <p:txBody>
          <a:bodyPr wrap="square" rtlCol="0">
            <a:spAutoFit/>
          </a:bodyPr>
          <a:lstStyle/>
          <a:p>
            <a:pPr algn="ctr"/>
            <a:r>
              <a:rPr lang="en-US" b="1" dirty="0">
                <a:hlinkClick r:id="rId2"/>
              </a:rPr>
              <a:t>Alexander </a:t>
            </a:r>
            <a:r>
              <a:rPr lang="en-US" b="1" dirty="0" err="1">
                <a:hlinkClick r:id="rId2"/>
              </a:rPr>
              <a:t>Jannaeus</a:t>
            </a:r>
            <a:br>
              <a:rPr lang="en-US" b="1" dirty="0"/>
            </a:br>
            <a:r>
              <a:rPr lang="en-US" b="1" dirty="0"/>
              <a:t> Jewish King of the </a:t>
            </a:r>
            <a:r>
              <a:rPr lang="en-US" b="1" dirty="0" err="1"/>
              <a:t>Hosmonean</a:t>
            </a:r>
            <a:r>
              <a:rPr lang="en-US" b="1" dirty="0"/>
              <a:t> Kingdom 103-76 B.C.E. </a:t>
            </a:r>
            <a:br>
              <a:rPr lang="en-US" b="1" dirty="0"/>
            </a:br>
            <a:r>
              <a:rPr lang="en-US" b="1" dirty="0"/>
              <a:t> </a:t>
            </a:r>
            <a:r>
              <a:rPr lang="en-US" dirty="0"/>
              <a:t>Bronze 'Prutah' 16mm (3.24 grams) mint of </a:t>
            </a:r>
            <a:r>
              <a:rPr lang="en-US" dirty="0">
                <a:hlinkClick r:id="rId3"/>
              </a:rPr>
              <a:t>Jerusalem</a:t>
            </a:r>
            <a:r>
              <a:rPr lang="en-US" dirty="0"/>
              <a:t> 103-76 B.C.</a:t>
            </a:r>
            <a:br>
              <a:rPr lang="en-US" dirty="0"/>
            </a:br>
            <a:r>
              <a:rPr lang="en-US" dirty="0"/>
              <a:t> Reference: Hendin 1150 (5th Edition); Hendin 469 (3rd Edition)</a:t>
            </a:r>
            <a:br>
              <a:rPr lang="en-US" dirty="0"/>
            </a:br>
            <a:r>
              <a:rPr lang="en-US" dirty="0"/>
              <a:t> Star of eight rays surrounded by diadem, between the rays, paleo-Hebrew (</a:t>
            </a:r>
            <a:r>
              <a:rPr lang="en-US" dirty="0" err="1"/>
              <a:t>Yehonatan</a:t>
            </a:r>
            <a:r>
              <a:rPr lang="en-US" dirty="0"/>
              <a:t> the King).</a:t>
            </a:r>
            <a:br>
              <a:rPr lang="en-US" dirty="0"/>
            </a:br>
            <a:r>
              <a:rPr lang="en-US" dirty="0"/>
              <a:t> Anchor, </a:t>
            </a:r>
            <a:r>
              <a:rPr lang="el-GR" dirty="0"/>
              <a:t>ΒΑΣΙΛΕΩΣ ΛΕΞΑΝΔΡΟΥ (</a:t>
            </a:r>
            <a:r>
              <a:rPr lang="en-US" dirty="0"/>
              <a:t>of King Alexander).</a:t>
            </a:r>
          </a:p>
        </p:txBody>
      </p:sp>
      <p:pic>
        <p:nvPicPr>
          <p:cNvPr id="2056" name="Picture 8">
            <a:extLst>
              <a:ext uri="{FF2B5EF4-FFF2-40B4-BE49-F238E27FC236}">
                <a16:creationId xmlns:a16="http://schemas.microsoft.com/office/drawing/2014/main" id="{A276B268-DBC9-489A-9E93-D45E36861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27048"/>
            <a:ext cx="5114926" cy="49705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8B497BD-5B73-4D3C-9AA3-1DDD24CC6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 y="-10793"/>
            <a:ext cx="5114926" cy="474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50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EFC066-2458-4FFA-89B2-7CAE9A6CB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0"/>
            <a:ext cx="5229225" cy="5019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D9E68C0-7F2C-48B8-9E39-D6EC9E398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113" y="180975"/>
            <a:ext cx="5248275" cy="483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197E7B-4E09-4D61-A073-184F353086B1}"/>
              </a:ext>
            </a:extLst>
          </p:cNvPr>
          <p:cNvSpPr txBox="1"/>
          <p:nvPr/>
        </p:nvSpPr>
        <p:spPr>
          <a:xfrm>
            <a:off x="285750" y="5019675"/>
            <a:ext cx="11620500" cy="1754326"/>
          </a:xfrm>
          <a:prstGeom prst="rect">
            <a:avLst/>
          </a:prstGeom>
          <a:noFill/>
        </p:spPr>
        <p:txBody>
          <a:bodyPr wrap="square" rtlCol="0">
            <a:spAutoFit/>
          </a:bodyPr>
          <a:lstStyle/>
          <a:p>
            <a:pPr algn="ctr"/>
            <a:r>
              <a:rPr lang="en-US" b="1" dirty="0"/>
              <a:t>Jewish Coin of</a:t>
            </a:r>
            <a:br>
              <a:rPr lang="en-US" b="1" dirty="0"/>
            </a:br>
            <a:r>
              <a:rPr lang="en-US" b="1" dirty="0"/>
              <a:t> </a:t>
            </a:r>
            <a:r>
              <a:rPr lang="en-US" b="1" dirty="0">
                <a:hlinkClick r:id="rId4"/>
              </a:rPr>
              <a:t>John Hyrcanus I</a:t>
            </a:r>
            <a:r>
              <a:rPr lang="en-US" b="1" dirty="0"/>
              <a:t> (</a:t>
            </a:r>
            <a:r>
              <a:rPr lang="en-US" b="1" dirty="0" err="1"/>
              <a:t>Yehohanan</a:t>
            </a:r>
            <a:r>
              <a:rPr lang="en-US" b="1" dirty="0"/>
              <a:t>) King of Judaea 134-104 B.C.E</a:t>
            </a:r>
            <a:br>
              <a:rPr lang="en-US" dirty="0"/>
            </a:br>
            <a:r>
              <a:rPr lang="en-US" dirty="0"/>
              <a:t> Bronze 'Prutah' 14mm (1.74 grams) </a:t>
            </a:r>
            <a:r>
              <a:rPr lang="en-US" dirty="0">
                <a:hlinkClick r:id="rId5"/>
              </a:rPr>
              <a:t>Jerusalem</a:t>
            </a:r>
            <a:r>
              <a:rPr lang="en-US" dirty="0"/>
              <a:t> mint, struck circa 134-104 B.C.</a:t>
            </a:r>
            <a:br>
              <a:rPr lang="en-US" dirty="0"/>
            </a:br>
            <a:r>
              <a:rPr lang="en-US" dirty="0"/>
              <a:t> Reference: Hendin 1139</a:t>
            </a:r>
            <a:br>
              <a:rPr lang="en-US" dirty="0"/>
            </a:br>
            <a:r>
              <a:rPr lang="en-US" dirty="0"/>
              <a:t> Paleo-Hebrew inscription (</a:t>
            </a:r>
            <a:r>
              <a:rPr lang="en-US" dirty="0" err="1"/>
              <a:t>Yehohanan</a:t>
            </a:r>
            <a:r>
              <a:rPr lang="en-US" dirty="0"/>
              <a:t> the High Priest ...) within wreath.</a:t>
            </a:r>
            <a:br>
              <a:rPr lang="en-US" dirty="0"/>
            </a:br>
            <a:r>
              <a:rPr lang="en-US" dirty="0"/>
              <a:t> Double cornucopia adorned with ribbons, pomegranate between horns, border of dots.</a:t>
            </a:r>
          </a:p>
        </p:txBody>
      </p:sp>
    </p:spTree>
    <p:extLst>
      <p:ext uri="{BB962C8B-B14F-4D97-AF65-F5344CB8AC3E}">
        <p14:creationId xmlns:p14="http://schemas.microsoft.com/office/powerpoint/2010/main" val="107346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5C60-EAE7-4470-96FC-D78D939D8B9C}"/>
              </a:ext>
            </a:extLst>
          </p:cNvPr>
          <p:cNvSpPr>
            <a:spLocks noGrp="1"/>
          </p:cNvSpPr>
          <p:nvPr>
            <p:ph type="title"/>
          </p:nvPr>
        </p:nvSpPr>
        <p:spPr/>
        <p:txBody>
          <a:bodyPr/>
          <a:lstStyle/>
          <a:p>
            <a:r>
              <a:rPr lang="en-US" dirty="0">
                <a:latin typeface="Impact" panose="020B0806030902050204" pitchFamily="34" charset="0"/>
              </a:rPr>
              <a:t>The Birth of Jesus and the </a:t>
            </a:r>
            <a:r>
              <a:rPr lang="en-US" dirty="0" err="1">
                <a:latin typeface="Impact" panose="020B0806030902050204" pitchFamily="34" charset="0"/>
              </a:rPr>
              <a:t>Magii</a:t>
            </a:r>
            <a:endParaRPr lang="en-US" dirty="0">
              <a:latin typeface="Impact" panose="020B0806030902050204" pitchFamily="34" charset="0"/>
            </a:endParaRPr>
          </a:p>
        </p:txBody>
      </p:sp>
      <p:sp>
        <p:nvSpPr>
          <p:cNvPr id="3" name="Content Placeholder 2">
            <a:extLst>
              <a:ext uri="{FF2B5EF4-FFF2-40B4-BE49-F238E27FC236}">
                <a16:creationId xmlns:a16="http://schemas.microsoft.com/office/drawing/2014/main" id="{D9AC9E18-AD3D-44BB-9258-9584B4F91D13}"/>
              </a:ext>
            </a:extLst>
          </p:cNvPr>
          <p:cNvSpPr>
            <a:spLocks noGrp="1"/>
          </p:cNvSpPr>
          <p:nvPr>
            <p:ph idx="1"/>
          </p:nvPr>
        </p:nvSpPr>
        <p:spPr/>
        <p:txBody>
          <a:bodyPr>
            <a:normAutofit fontScale="92500" lnSpcReduction="20000"/>
          </a:bodyPr>
          <a:lstStyle/>
          <a:p>
            <a:r>
              <a:rPr lang="en-US" dirty="0"/>
              <a:t>There were the three </a:t>
            </a:r>
            <a:r>
              <a:rPr lang="en-US" dirty="0" err="1"/>
              <a:t>Magii</a:t>
            </a:r>
            <a:r>
              <a:rPr lang="en-US" dirty="0"/>
              <a:t> that travelled all the way from the east in order to bring </a:t>
            </a:r>
            <a:r>
              <a:rPr lang="en-US" dirty="0" err="1"/>
              <a:t>fancincense</a:t>
            </a:r>
            <a:r>
              <a:rPr lang="en-US" dirty="0"/>
              <a:t> and myrrh for the birth of  Jesus. The coins of </a:t>
            </a:r>
            <a:r>
              <a:rPr lang="en-US" dirty="0" err="1"/>
              <a:t>Azes</a:t>
            </a:r>
            <a:r>
              <a:rPr lang="en-US" dirty="0"/>
              <a:t> I or II may have been in the pockets of those travelling all the way from the east. </a:t>
            </a:r>
          </a:p>
          <a:p>
            <a:endParaRPr lang="en-US" dirty="0"/>
          </a:p>
          <a:p>
            <a:r>
              <a:rPr lang="en-US" b="1" dirty="0">
                <a:hlinkClick r:id="rId2" tooltip="Matthew 2:1-2:23"/>
              </a:rPr>
              <a:t>Matthew 2:1-23</a:t>
            </a:r>
            <a:r>
              <a:rPr lang="en-US" dirty="0"/>
              <a:t> - Now when Jesus was born in Bethlehem of Judaea in the days of Herod the king, behold, there came wise men from the east to Jerusalem,   </a:t>
            </a:r>
            <a:r>
              <a:rPr lang="en-US" i="1" dirty="0">
                <a:hlinkClick r:id="rId2" tooltip="Matthew 2:1-23"/>
              </a:rPr>
              <a:t>(Read More...)</a:t>
            </a:r>
            <a:br>
              <a:rPr lang="en-US" dirty="0"/>
            </a:br>
            <a:br>
              <a:rPr lang="en-US" dirty="0"/>
            </a:br>
            <a:r>
              <a:rPr lang="en-US" b="1" dirty="0">
                <a:hlinkClick r:id="rId3" tooltip="Matthew 2:11"/>
              </a:rPr>
              <a:t>Matthew 2:11</a:t>
            </a:r>
            <a:r>
              <a:rPr lang="en-US" dirty="0"/>
              <a:t> - And when they were come into the house, they saw the young child with Mary his mother, and fell down, and worshipped him: and when they had opened their treasures, they presented unto him gifts; gold, and frankincense, and myrrh.</a:t>
            </a:r>
          </a:p>
        </p:txBody>
      </p:sp>
    </p:spTree>
    <p:extLst>
      <p:ext uri="{BB962C8B-B14F-4D97-AF65-F5344CB8AC3E}">
        <p14:creationId xmlns:p14="http://schemas.microsoft.com/office/powerpoint/2010/main" val="464118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A2BB-1502-47B7-BD63-82D9356612A3}"/>
              </a:ext>
            </a:extLst>
          </p:cNvPr>
          <p:cNvSpPr>
            <a:spLocks noGrp="1"/>
          </p:cNvSpPr>
          <p:nvPr>
            <p:ph type="title"/>
          </p:nvPr>
        </p:nvSpPr>
        <p:spPr>
          <a:xfrm>
            <a:off x="0" y="76201"/>
            <a:ext cx="12087225" cy="781049"/>
          </a:xfrm>
        </p:spPr>
        <p:txBody>
          <a:bodyPr>
            <a:normAutofit/>
          </a:bodyPr>
          <a:lstStyle/>
          <a:p>
            <a:r>
              <a:rPr lang="en-US" sz="3600" dirty="0">
                <a:hlinkClick r:id="rId2" tooltip="Jesus Christ Birth Magii Azes II on Horse Ancient Silver Greek Coin NGC i80637"/>
              </a:rPr>
              <a:t>Jesus Christ Birth </a:t>
            </a:r>
            <a:r>
              <a:rPr lang="en-US" sz="3600" dirty="0" err="1">
                <a:hlinkClick r:id="rId2" tooltip="Jesus Christ Birth Magii Azes II on Horse Ancient Silver Greek Coin NGC i80637"/>
              </a:rPr>
              <a:t>Magii</a:t>
            </a:r>
            <a:r>
              <a:rPr lang="en-US" sz="3600" dirty="0">
                <a:hlinkClick r:id="rId2" tooltip="Jesus Christ Birth Magii Azes II on Horse Ancient Silver Greek Coin NGC i80637"/>
              </a:rPr>
              <a:t> </a:t>
            </a:r>
            <a:r>
              <a:rPr lang="en-US" sz="3600" dirty="0" err="1">
                <a:hlinkClick r:id="rId2" tooltip="Jesus Christ Birth Magii Azes II on Horse Ancient Silver Greek Coin NGC i80637"/>
              </a:rPr>
              <a:t>Azes</a:t>
            </a:r>
            <a:r>
              <a:rPr lang="en-US" sz="3600" dirty="0">
                <a:hlinkClick r:id="rId2" tooltip="Jesus Christ Birth Magii Azes II on Horse Ancient Silver Greek Coin NGC i80637"/>
              </a:rPr>
              <a:t> II on Horse Ancient </a:t>
            </a:r>
            <a:r>
              <a:rPr lang="en-US" sz="3600" i="1" dirty="0">
                <a:hlinkClick r:id="rId2" tooltip="Jesus Christ Birth Magii Azes II on Horse Ancient Silver Greek Coin NGC i80637"/>
              </a:rPr>
              <a:t>Silver</a:t>
            </a:r>
            <a:r>
              <a:rPr lang="en-US" sz="3600" dirty="0">
                <a:hlinkClick r:id="rId2" tooltip="Jesus Christ Birth Magii Azes II on Horse Ancient Silver Greek Coin NGC i80637"/>
              </a:rPr>
              <a:t> Coin</a:t>
            </a:r>
            <a:endParaRPr lang="en-US" sz="3600" dirty="0"/>
          </a:p>
        </p:txBody>
      </p:sp>
      <p:pic>
        <p:nvPicPr>
          <p:cNvPr id="4100" name="Picture 4">
            <a:extLst>
              <a:ext uri="{FF2B5EF4-FFF2-40B4-BE49-F238E27FC236}">
                <a16:creationId xmlns:a16="http://schemas.microsoft.com/office/drawing/2014/main" id="{814A0BEB-12D1-4817-9565-1B09D6BCA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20" y="1019175"/>
            <a:ext cx="2723355" cy="27158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DF3BEDD-02FA-4B18-ADD3-CA181817A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252" y="1019175"/>
            <a:ext cx="2986748" cy="3014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734167-B075-4F89-871A-AA46D10AE4CA}"/>
              </a:ext>
            </a:extLst>
          </p:cNvPr>
          <p:cNvSpPr txBox="1"/>
          <p:nvPr/>
        </p:nvSpPr>
        <p:spPr>
          <a:xfrm>
            <a:off x="161925" y="3801661"/>
            <a:ext cx="6076950" cy="3046988"/>
          </a:xfrm>
          <a:prstGeom prst="rect">
            <a:avLst/>
          </a:prstGeom>
          <a:noFill/>
        </p:spPr>
        <p:txBody>
          <a:bodyPr wrap="square" rtlCol="0">
            <a:spAutoFit/>
          </a:bodyPr>
          <a:lstStyle/>
          <a:p>
            <a:r>
              <a:rPr lang="en-US" sz="1600" b="1" dirty="0"/>
              <a:t>Indo-Scythian Kingdom in Northern India </a:t>
            </a:r>
            <a:br>
              <a:rPr lang="en-US" sz="1600" b="1" dirty="0"/>
            </a:br>
            <a:r>
              <a:rPr lang="en-US" sz="1600" b="1" dirty="0"/>
              <a:t> King </a:t>
            </a:r>
            <a:r>
              <a:rPr lang="en-US" sz="1600" b="1" dirty="0" err="1"/>
              <a:t>Azes</a:t>
            </a:r>
            <a:r>
              <a:rPr lang="en-US" sz="1600" b="1" dirty="0"/>
              <a:t> II - Indo-Scythian King - Reigned: circa 35 B.C.- 12 B.C. or later, possibly up to 5 A.D.</a:t>
            </a:r>
            <a:br>
              <a:rPr lang="en-US" sz="1600" dirty="0"/>
            </a:br>
            <a:r>
              <a:rPr lang="en-US" sz="1600" dirty="0"/>
              <a:t> Silver Drachm 15mm (1.90 grams) Struck circa 35 B.C. - 12 B.C. / 5 A.D. </a:t>
            </a:r>
            <a:br>
              <a:rPr lang="en-US" sz="1600" dirty="0"/>
            </a:br>
            <a:r>
              <a:rPr lang="en-US" sz="1600" dirty="0"/>
              <a:t> Reference: HGC 12, 651 (</a:t>
            </a:r>
            <a:r>
              <a:rPr lang="en-US" sz="1600" b="1" dirty="0"/>
              <a:t>Rare R1</a:t>
            </a:r>
            <a:r>
              <a:rPr lang="en-US" sz="1600" dirty="0"/>
              <a:t>)</a:t>
            </a:r>
            <a:br>
              <a:rPr lang="en-US" sz="1600" dirty="0"/>
            </a:br>
            <a:r>
              <a:rPr lang="en-US" sz="1600" dirty="0"/>
              <a:t>   King with coat of mail, on horse, holding elephant goad, with Greek royal headband; </a:t>
            </a:r>
            <a:r>
              <a:rPr lang="en-US" sz="1600" dirty="0" err="1"/>
              <a:t>Kharoshthi</a:t>
            </a:r>
            <a:r>
              <a:rPr lang="en-US" sz="1600" dirty="0"/>
              <a:t> letter to right. Greek legend BA</a:t>
            </a:r>
            <a:r>
              <a:rPr lang="el-GR" sz="1600" dirty="0"/>
              <a:t>Σ</a:t>
            </a:r>
            <a:r>
              <a:rPr lang="en-US" sz="1600" dirty="0"/>
              <a:t>I</a:t>
            </a:r>
            <a:r>
              <a:rPr lang="el-GR" sz="1600" dirty="0"/>
              <a:t>Λ</a:t>
            </a:r>
            <a:r>
              <a:rPr lang="en-US" sz="1600" dirty="0"/>
              <a:t>E</a:t>
            </a:r>
            <a:r>
              <a:rPr lang="el-GR" sz="1600" dirty="0"/>
              <a:t>ΩΣ </a:t>
            </a:r>
            <a:r>
              <a:rPr lang="en-US" sz="1600" dirty="0"/>
              <a:t>BASI</a:t>
            </a:r>
            <a:r>
              <a:rPr lang="el-GR" sz="1600" dirty="0"/>
              <a:t>Λ</a:t>
            </a:r>
            <a:r>
              <a:rPr lang="en-US" sz="1600" dirty="0"/>
              <a:t>E</a:t>
            </a:r>
            <a:r>
              <a:rPr lang="el-GR" sz="1600" dirty="0"/>
              <a:t>Ω</a:t>
            </a:r>
            <a:r>
              <a:rPr lang="en-US" sz="1600" dirty="0"/>
              <a:t>N ME</a:t>
            </a:r>
            <a:r>
              <a:rPr lang="el-GR" sz="1600" dirty="0"/>
              <a:t>Γ</a:t>
            </a:r>
            <a:r>
              <a:rPr lang="en-US" sz="1600" dirty="0"/>
              <a:t>A</a:t>
            </a:r>
            <a:r>
              <a:rPr lang="el-GR" sz="1600" dirty="0"/>
              <a:t>Λ</a:t>
            </a:r>
            <a:r>
              <a:rPr lang="en-US" sz="1600" dirty="0"/>
              <a:t>OY AZOY "The Great King of Kings </a:t>
            </a:r>
            <a:r>
              <a:rPr lang="en-US" sz="1600" dirty="0" err="1"/>
              <a:t>Azes</a:t>
            </a:r>
            <a:r>
              <a:rPr lang="en-US" sz="1600" dirty="0"/>
              <a:t>". </a:t>
            </a:r>
            <a:br>
              <a:rPr lang="en-US" sz="1600" dirty="0"/>
            </a:br>
            <a:r>
              <a:rPr lang="en-US" sz="1600" dirty="0"/>
              <a:t> Athena standing right, holding shield and making benediction gesture. Monogram to right and </a:t>
            </a:r>
            <a:r>
              <a:rPr lang="en-US" sz="1600" dirty="0" err="1"/>
              <a:t>Kharohthi</a:t>
            </a:r>
            <a:r>
              <a:rPr lang="en-US" sz="1600" dirty="0"/>
              <a:t> letter to left.</a:t>
            </a:r>
            <a:br>
              <a:rPr lang="en-US" sz="1600" dirty="0"/>
            </a:br>
            <a:r>
              <a:rPr lang="en-US" sz="1600" dirty="0"/>
              <a:t> </a:t>
            </a:r>
            <a:r>
              <a:rPr lang="en-US" sz="1600" dirty="0" err="1"/>
              <a:t>Kharoshti</a:t>
            </a:r>
            <a:r>
              <a:rPr lang="en-US" sz="1600" dirty="0"/>
              <a:t> legend MAHARAJASA RAJADIRAJASA MAHATASA AYASA "The Great King of Kings </a:t>
            </a:r>
            <a:r>
              <a:rPr lang="en-US" sz="1600" dirty="0" err="1"/>
              <a:t>Azes</a:t>
            </a:r>
            <a:r>
              <a:rPr lang="en-US" sz="1600" dirty="0"/>
              <a:t>". </a:t>
            </a:r>
          </a:p>
        </p:txBody>
      </p:sp>
      <p:sp>
        <p:nvSpPr>
          <p:cNvPr id="5" name="TextBox 4">
            <a:extLst>
              <a:ext uri="{FF2B5EF4-FFF2-40B4-BE49-F238E27FC236}">
                <a16:creationId xmlns:a16="http://schemas.microsoft.com/office/drawing/2014/main" id="{77BD8A41-18D3-4A14-9A20-BE06F22F0271}"/>
              </a:ext>
            </a:extLst>
          </p:cNvPr>
          <p:cNvSpPr txBox="1"/>
          <p:nvPr/>
        </p:nvSpPr>
        <p:spPr>
          <a:xfrm>
            <a:off x="6096000" y="771525"/>
            <a:ext cx="6076950" cy="5909310"/>
          </a:xfrm>
          <a:prstGeom prst="rect">
            <a:avLst/>
          </a:prstGeom>
          <a:noFill/>
        </p:spPr>
        <p:txBody>
          <a:bodyPr wrap="square" rtlCol="0">
            <a:spAutoFit/>
          </a:bodyPr>
          <a:lstStyle/>
          <a:p>
            <a:r>
              <a:rPr lang="en-US" dirty="0"/>
              <a:t>* Numismatic Note: This coin circulated around the time of the birth of Jesus Christ. It is from the area far east in the Indo-Scythian Kingdom in Northern India. This type of coin could have been carried by the </a:t>
            </a:r>
            <a:r>
              <a:rPr lang="en-US" dirty="0" err="1"/>
              <a:t>Magii</a:t>
            </a:r>
            <a:r>
              <a:rPr lang="en-US" dirty="0"/>
              <a:t> that went to see Jesus from the east. Gold, frankincense, and myrrh was available and traded in the area of northern India and was something that would be brought west from there. India was a great source for spices and other exotic goods and caravans would travel from there bringing them for trade. It is believed that Jesus may have been born back as far back as 5 B.C. based on some of the biblical accounts. If this king lived up to 5 B.C. or later, which may be possible, he could have been then one of the kings that visited Jesus at his birth. Or if this coin was carried by the </a:t>
            </a:r>
            <a:r>
              <a:rPr lang="en-US" dirty="0" err="1"/>
              <a:t>Magii</a:t>
            </a:r>
            <a:r>
              <a:rPr lang="en-US" dirty="0"/>
              <a:t>, his coin could have came and visited Jesus. Since these kings may have traveled on horses, a king of those times would look like the king pictured on this coin. And it is also possible that one of his successors could have been some of the kings that visited Jesus at birth. Then again, they would have with them the circulating coin of the realm, and some of those which could have been the coin of this ruler. It is amazing to hold this coin connected to that amazing historical period. </a:t>
            </a:r>
          </a:p>
        </p:txBody>
      </p:sp>
    </p:spTree>
    <p:extLst>
      <p:ext uri="{BB962C8B-B14F-4D97-AF65-F5344CB8AC3E}">
        <p14:creationId xmlns:p14="http://schemas.microsoft.com/office/powerpoint/2010/main" val="2279738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6296</TotalTime>
  <Words>2593</Words>
  <Application>Microsoft Office PowerPoint</Application>
  <PresentationFormat>Widescreen</PresentationFormat>
  <Paragraphs>233</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Berlin Sans FB</vt:lpstr>
      <vt:lpstr>Berlin Sans FB Demi</vt:lpstr>
      <vt:lpstr>Calibri</vt:lpstr>
      <vt:lpstr>Calibri Light</vt:lpstr>
      <vt:lpstr>Cooper Black</vt:lpstr>
      <vt:lpstr>Impact</vt:lpstr>
      <vt:lpstr>Office Theme</vt:lpstr>
      <vt:lpstr>The Historical Coins of Christianity From Biblical to Medieval</vt:lpstr>
      <vt:lpstr>ILYA ZLOBIN World-Renowned Ancient Coin Expert Enthusiast, Author and Dealer</vt:lpstr>
      <vt:lpstr>Reasons to Study  and Collect Ancient Coins</vt:lpstr>
      <vt:lpstr>Ancient Jerusalem Coins</vt:lpstr>
      <vt:lpstr>Widow’s Mite Possibilities</vt:lpstr>
      <vt:lpstr>PowerPoint Presentation</vt:lpstr>
      <vt:lpstr>PowerPoint Presentation</vt:lpstr>
      <vt:lpstr>The Birth of Jesus and the Magii</vt:lpstr>
      <vt:lpstr>Jesus Christ Birth Magii Azes II on Horse Ancient Silver Coin</vt:lpstr>
      <vt:lpstr>JESUS CHRIST Birth STAR of BETHLEHEM Ancient Greek ANTIOCH Coin RAM NGC i80395</vt:lpstr>
      <vt:lpstr>King Herod the King of Jesus Birth</vt:lpstr>
      <vt:lpstr>PowerPoint Presentation</vt:lpstr>
      <vt:lpstr>PowerPoint Presentation</vt:lpstr>
      <vt:lpstr>The Saint Peter’s Fish Coin</vt:lpstr>
      <vt:lpstr>Jesus Cleanses the Temple</vt:lpstr>
      <vt:lpstr>The Infamous 30 Pieces of Silver Paid to Judas to Betray Jesus</vt:lpstr>
      <vt:lpstr>The 30 Pieces of Silver Judas Sold Out Jesus For</vt:lpstr>
      <vt:lpstr>The Biblical Tribute Penny</vt:lpstr>
      <vt:lpstr>Tiberius - Roman Emperor: 14-37 A.D. THE BIBLICAL TRIBUTE PENNY Silver Denarius 20mm (3.66 grams) Lugdunum mint, struck circa 18-35 A.D.  Reference: RIC I 30; Lyon 152; RSC 16a Certification: NGC Ancients  Ch XF  Strike: 5/5 Surface: 4/5  4934586-001  TI CAESAR DIVI AVG F AVGVSTVS, laureate head of Tiberius right. PONTIF MAXIM , Livia (as Pax), spear in right hand, olive branch in left, seated right on chair. This is the coin described in the bible as the "tribute penny". </vt:lpstr>
      <vt:lpstr>The Pontius Pilate Coins – Christ Crucifixion</vt:lpstr>
      <vt:lpstr>PowerPoint Presentation</vt:lpstr>
      <vt:lpstr>Nero Persecutes the Christians for their beliefs and blames them for the fire in Rome and Makes History</vt:lpstr>
      <vt:lpstr>PowerPoint Presentation</vt:lpstr>
      <vt:lpstr>Saint Paul Original Named Saul of the Ancient Town of Tarsus Travels the Ancient World Preaching the Message – Travels of Saint Paul – Towns He Travelled</vt:lpstr>
      <vt:lpstr>Saint Paul Gets Run Out of Ancient Ephesus for Going against the practice of idle worship</vt:lpstr>
      <vt:lpstr>PowerPoint Presentation</vt:lpstr>
      <vt:lpstr>Saint Paul is Arrested in Jerusalem</vt:lpstr>
      <vt:lpstr>The Jewish People Revolt in Jerusalem Against Rome</vt:lpstr>
      <vt:lpstr>PowerPoint Presentation</vt:lpstr>
      <vt:lpstr>PowerPoint Presentation</vt:lpstr>
      <vt:lpstr>PowerPoint Presentation</vt:lpstr>
      <vt:lpstr>The Christians Go Underground Facing Persecutions and Keep Growing 2-3rd Centuries</vt:lpstr>
      <vt:lpstr>The Great Persecution of Christians 310-313 A.D.</vt:lpstr>
      <vt:lpstr>Constantine the Great aka Saint Constantine and Christianity</vt:lpstr>
      <vt:lpstr>PowerPoint Presentation</vt:lpstr>
      <vt:lpstr>Council of Nicaea Held 325 A.D. establishes Christian Canon Law Standardizing Bible</vt:lpstr>
      <vt:lpstr>Constantine Founds Constantinople &amp; Honors Rome</vt:lpstr>
      <vt:lpstr>PowerPoint Presentation</vt:lpstr>
      <vt:lpstr>PowerPoint Presentation</vt:lpstr>
      <vt:lpstr>Saint Helena, mother of Constantine the Great finds Remnants of the True Cross</vt:lpstr>
      <vt:lpstr>Christian Symbols Used on Coins After Constantine</vt:lpstr>
      <vt:lpstr>Chi-Rho / Christogram with Alpha &amp; Omega</vt:lpstr>
      <vt:lpstr>PowerPoint Presentation</vt:lpstr>
      <vt:lpstr>PowerPoint Presentation</vt:lpstr>
      <vt:lpstr>PowerPoint Presentation</vt:lpstr>
      <vt:lpstr>Jesus Christ Depicted on Ancient  Gold Byzantine Coin</vt:lpstr>
      <vt:lpstr>PowerPoint Presentation</vt:lpstr>
      <vt:lpstr>Crusader Coins &amp; Kingdom of Cyprus</vt:lpstr>
      <vt:lpstr>PowerPoint Presentation</vt:lpstr>
      <vt:lpstr>PowerPoint Presentation</vt:lpstr>
      <vt:lpstr>PowerPoint Presentation</vt:lpstr>
      <vt:lpstr>Values, Condition and Getting Best Prices</vt:lpstr>
      <vt:lpstr>You Can Buy Ancient Coins Online from Ilya here:</vt:lpstr>
      <vt:lpstr>Additional Videos &amp; Links to Information Talked About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Coins of Christianity</dc:title>
  <dc:creator>Lanen, Lanedn</dc:creator>
  <cp:lastModifiedBy>Administrator</cp:lastModifiedBy>
  <cp:revision>90</cp:revision>
  <dcterms:created xsi:type="dcterms:W3CDTF">2019-09-21T21:01:20Z</dcterms:created>
  <dcterms:modified xsi:type="dcterms:W3CDTF">2019-09-27T04:31:23Z</dcterms:modified>
</cp:coreProperties>
</file>